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300" r:id="rId4"/>
    <p:sldId id="301" r:id="rId5"/>
    <p:sldId id="302" r:id="rId6"/>
    <p:sldId id="311" r:id="rId7"/>
    <p:sldId id="313" r:id="rId8"/>
    <p:sldId id="312" r:id="rId9"/>
    <p:sldId id="303" r:id="rId10"/>
    <p:sldId id="304" r:id="rId11"/>
    <p:sldId id="305" r:id="rId12"/>
    <p:sldId id="314" r:id="rId13"/>
    <p:sldId id="315" r:id="rId14"/>
    <p:sldId id="306" r:id="rId15"/>
    <p:sldId id="307" r:id="rId16"/>
    <p:sldId id="309" r:id="rId17"/>
    <p:sldId id="308" r:id="rId18"/>
    <p:sldId id="310" r:id="rId19"/>
    <p:sldId id="316" r:id="rId20"/>
    <p:sldId id="317" r:id="rId21"/>
    <p:sldId id="297" r:id="rId22"/>
    <p:sldId id="256"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18" r:id="rId46"/>
    <p:sldId id="319" r:id="rId47"/>
    <p:sldId id="257" r:id="rId48"/>
    <p:sldId id="258" r:id="rId49"/>
    <p:sldId id="259" r:id="rId50"/>
    <p:sldId id="260" r:id="rId51"/>
    <p:sldId id="261" r:id="rId52"/>
    <p:sldId id="262" r:id="rId53"/>
    <p:sldId id="263" r:id="rId54"/>
    <p:sldId id="264" r:id="rId55"/>
    <p:sldId id="265" r:id="rId56"/>
    <p:sldId id="266" r:id="rId57"/>
    <p:sldId id="267" r:id="rId58"/>
    <p:sldId id="268" r:id="rId59"/>
    <p:sldId id="269" r:id="rId60"/>
    <p:sldId id="271" r:id="rId61"/>
    <p:sldId id="272" r:id="rId62"/>
    <p:sldId id="273" r:id="rId63"/>
    <p:sldId id="270"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3" d="100"/>
          <a:sy n="93" d="100"/>
        </p:scale>
        <p:origin x="62" y="6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778B6-A2DC-4206-95A5-06F7A85B382D}"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CCBC5C02-3061-46A7-9D6B-C432193E612B}">
      <dgm:prSet phldrT="[Text]"/>
      <dgm:spPr/>
      <dgm:t>
        <a:bodyPr/>
        <a:lstStyle/>
        <a:p>
          <a:r>
            <a:rPr lang="en-US" dirty="0" smtClean="0"/>
            <a:t>INTO the memory bank</a:t>
          </a:r>
          <a:endParaRPr lang="en-US" dirty="0"/>
        </a:p>
      </dgm:t>
    </dgm:pt>
    <dgm:pt modelId="{F7E1B091-48A2-4E96-9D2A-766D541D82DD}" type="parTrans" cxnId="{89B4C05C-DCD8-45ED-A302-151F8FEB3BEF}">
      <dgm:prSet/>
      <dgm:spPr/>
      <dgm:t>
        <a:bodyPr/>
        <a:lstStyle/>
        <a:p>
          <a:endParaRPr lang="en-US"/>
        </a:p>
      </dgm:t>
    </dgm:pt>
    <dgm:pt modelId="{981440E1-5D34-4687-BF81-79F3EF1AF23A}" type="sibTrans" cxnId="{89B4C05C-DCD8-45ED-A302-151F8FEB3BEF}">
      <dgm:prSet/>
      <dgm:spPr/>
      <dgm:t>
        <a:bodyPr/>
        <a:lstStyle/>
        <a:p>
          <a:endParaRPr lang="en-US"/>
        </a:p>
      </dgm:t>
    </dgm:pt>
    <dgm:pt modelId="{F0CE3037-F8EC-4AD0-9EF1-E064588E2EFD}">
      <dgm:prSet phldrT="[Text]"/>
      <dgm:spPr/>
      <dgm:t>
        <a:bodyPr/>
        <a:lstStyle/>
        <a:p>
          <a:r>
            <a:rPr lang="en-US" dirty="0" smtClean="0"/>
            <a:t>OUT OF the memory bank</a:t>
          </a:r>
          <a:endParaRPr lang="en-US" dirty="0"/>
        </a:p>
      </dgm:t>
    </dgm:pt>
    <dgm:pt modelId="{D890BFBD-7A14-48AE-A572-E1DE75FDF9EA}" type="parTrans" cxnId="{F75B9BAE-CDCC-4324-B574-C16FA367B8AF}">
      <dgm:prSet/>
      <dgm:spPr/>
      <dgm:t>
        <a:bodyPr/>
        <a:lstStyle/>
        <a:p>
          <a:endParaRPr lang="en-US"/>
        </a:p>
      </dgm:t>
    </dgm:pt>
    <dgm:pt modelId="{6F60919E-D0C2-4B9A-B1E0-D6BAB5DFB824}" type="sibTrans" cxnId="{F75B9BAE-CDCC-4324-B574-C16FA367B8AF}">
      <dgm:prSet/>
      <dgm:spPr/>
      <dgm:t>
        <a:bodyPr/>
        <a:lstStyle/>
        <a:p>
          <a:endParaRPr lang="en-US"/>
        </a:p>
      </dgm:t>
    </dgm:pt>
    <dgm:pt modelId="{849B152D-70C3-4FEE-9AD3-A93B6C7019EB}">
      <dgm:prSet phldrT="[Text]"/>
      <dgm:spPr/>
      <dgm:t>
        <a:bodyPr/>
        <a:lstStyle/>
        <a:p>
          <a:r>
            <a:rPr lang="en-US" dirty="0" smtClean="0"/>
            <a:t>REFLECT </a:t>
          </a:r>
          <a:r>
            <a:rPr lang="en-US" smtClean="0"/>
            <a:t>on strategy </a:t>
          </a:r>
          <a:endParaRPr lang="en-US" dirty="0"/>
        </a:p>
      </dgm:t>
    </dgm:pt>
    <dgm:pt modelId="{45D8CC07-10E8-40C7-AE81-354091971146}" type="parTrans" cxnId="{7605165D-B79C-4D01-B552-2F591D7E8CBC}">
      <dgm:prSet/>
      <dgm:spPr/>
      <dgm:t>
        <a:bodyPr/>
        <a:lstStyle/>
        <a:p>
          <a:endParaRPr lang="en-US"/>
        </a:p>
      </dgm:t>
    </dgm:pt>
    <dgm:pt modelId="{296B4B6E-A98C-4817-881E-AB06B05BA136}" type="sibTrans" cxnId="{7605165D-B79C-4D01-B552-2F591D7E8CBC}">
      <dgm:prSet/>
      <dgm:spPr/>
      <dgm:t>
        <a:bodyPr/>
        <a:lstStyle/>
        <a:p>
          <a:endParaRPr lang="en-US"/>
        </a:p>
      </dgm:t>
    </dgm:pt>
    <dgm:pt modelId="{65C53FA7-7082-40E5-AD8A-26D691113DC4}" type="pres">
      <dgm:prSet presAssocID="{0A2778B6-A2DC-4206-95A5-06F7A85B382D}" presName="cycle" presStyleCnt="0">
        <dgm:presLayoutVars>
          <dgm:dir/>
          <dgm:resizeHandles val="exact"/>
        </dgm:presLayoutVars>
      </dgm:prSet>
      <dgm:spPr/>
      <dgm:t>
        <a:bodyPr/>
        <a:lstStyle/>
        <a:p>
          <a:endParaRPr lang="en-US"/>
        </a:p>
      </dgm:t>
    </dgm:pt>
    <dgm:pt modelId="{88F217F5-4802-43E2-A59F-BAC1DED341CE}" type="pres">
      <dgm:prSet presAssocID="{CCBC5C02-3061-46A7-9D6B-C432193E612B}" presName="node" presStyleLbl="node1" presStyleIdx="0" presStyleCnt="3">
        <dgm:presLayoutVars>
          <dgm:bulletEnabled val="1"/>
        </dgm:presLayoutVars>
      </dgm:prSet>
      <dgm:spPr/>
      <dgm:t>
        <a:bodyPr/>
        <a:lstStyle/>
        <a:p>
          <a:endParaRPr lang="en-US"/>
        </a:p>
      </dgm:t>
    </dgm:pt>
    <dgm:pt modelId="{A52D6244-0503-4BAE-933E-D05A9286418B}" type="pres">
      <dgm:prSet presAssocID="{981440E1-5D34-4687-BF81-79F3EF1AF23A}" presName="sibTrans" presStyleLbl="sibTrans2D1" presStyleIdx="0" presStyleCnt="3"/>
      <dgm:spPr/>
      <dgm:t>
        <a:bodyPr/>
        <a:lstStyle/>
        <a:p>
          <a:endParaRPr lang="en-US"/>
        </a:p>
      </dgm:t>
    </dgm:pt>
    <dgm:pt modelId="{BDA73456-8F5A-4D4C-B05F-D94FF3A7E223}" type="pres">
      <dgm:prSet presAssocID="{981440E1-5D34-4687-BF81-79F3EF1AF23A}" presName="connectorText" presStyleLbl="sibTrans2D1" presStyleIdx="0" presStyleCnt="3"/>
      <dgm:spPr/>
      <dgm:t>
        <a:bodyPr/>
        <a:lstStyle/>
        <a:p>
          <a:endParaRPr lang="en-US"/>
        </a:p>
      </dgm:t>
    </dgm:pt>
    <dgm:pt modelId="{40C9CCB5-6A5D-4FB3-8305-434A6AB770CE}" type="pres">
      <dgm:prSet presAssocID="{F0CE3037-F8EC-4AD0-9EF1-E064588E2EFD}" presName="node" presStyleLbl="node1" presStyleIdx="1" presStyleCnt="3">
        <dgm:presLayoutVars>
          <dgm:bulletEnabled val="1"/>
        </dgm:presLayoutVars>
      </dgm:prSet>
      <dgm:spPr/>
      <dgm:t>
        <a:bodyPr/>
        <a:lstStyle/>
        <a:p>
          <a:endParaRPr lang="en-US"/>
        </a:p>
      </dgm:t>
    </dgm:pt>
    <dgm:pt modelId="{AE9A677C-5416-4035-A3B1-3AEBA314510D}" type="pres">
      <dgm:prSet presAssocID="{6F60919E-D0C2-4B9A-B1E0-D6BAB5DFB824}" presName="sibTrans" presStyleLbl="sibTrans2D1" presStyleIdx="1" presStyleCnt="3"/>
      <dgm:spPr/>
      <dgm:t>
        <a:bodyPr/>
        <a:lstStyle/>
        <a:p>
          <a:endParaRPr lang="en-US"/>
        </a:p>
      </dgm:t>
    </dgm:pt>
    <dgm:pt modelId="{2531F5E4-ED28-42E2-A207-C1B6E6E1CECE}" type="pres">
      <dgm:prSet presAssocID="{6F60919E-D0C2-4B9A-B1E0-D6BAB5DFB824}" presName="connectorText" presStyleLbl="sibTrans2D1" presStyleIdx="1" presStyleCnt="3"/>
      <dgm:spPr/>
      <dgm:t>
        <a:bodyPr/>
        <a:lstStyle/>
        <a:p>
          <a:endParaRPr lang="en-US"/>
        </a:p>
      </dgm:t>
    </dgm:pt>
    <dgm:pt modelId="{0818EC89-D0CF-498F-B7CD-608A2E7BE929}" type="pres">
      <dgm:prSet presAssocID="{849B152D-70C3-4FEE-9AD3-A93B6C7019EB}" presName="node" presStyleLbl="node1" presStyleIdx="2" presStyleCnt="3">
        <dgm:presLayoutVars>
          <dgm:bulletEnabled val="1"/>
        </dgm:presLayoutVars>
      </dgm:prSet>
      <dgm:spPr/>
      <dgm:t>
        <a:bodyPr/>
        <a:lstStyle/>
        <a:p>
          <a:endParaRPr lang="en-US"/>
        </a:p>
      </dgm:t>
    </dgm:pt>
    <dgm:pt modelId="{845F27F0-DEDE-4EF9-887E-736EB1BCD821}" type="pres">
      <dgm:prSet presAssocID="{296B4B6E-A98C-4817-881E-AB06B05BA136}" presName="sibTrans" presStyleLbl="sibTrans2D1" presStyleIdx="2" presStyleCnt="3"/>
      <dgm:spPr/>
      <dgm:t>
        <a:bodyPr/>
        <a:lstStyle/>
        <a:p>
          <a:endParaRPr lang="en-US"/>
        </a:p>
      </dgm:t>
    </dgm:pt>
    <dgm:pt modelId="{01D2A433-CA97-4DB0-9AE7-B8E45A339E7C}" type="pres">
      <dgm:prSet presAssocID="{296B4B6E-A98C-4817-881E-AB06B05BA136}" presName="connectorText" presStyleLbl="sibTrans2D1" presStyleIdx="2" presStyleCnt="3"/>
      <dgm:spPr/>
      <dgm:t>
        <a:bodyPr/>
        <a:lstStyle/>
        <a:p>
          <a:endParaRPr lang="en-US"/>
        </a:p>
      </dgm:t>
    </dgm:pt>
  </dgm:ptLst>
  <dgm:cxnLst>
    <dgm:cxn modelId="{824F7BC7-332F-42AF-8194-D2F39C73A228}" type="presOf" srcId="{F0CE3037-F8EC-4AD0-9EF1-E064588E2EFD}" destId="{40C9CCB5-6A5D-4FB3-8305-434A6AB770CE}" srcOrd="0" destOrd="0" presId="urn:microsoft.com/office/officeart/2005/8/layout/cycle2"/>
    <dgm:cxn modelId="{91AB9C3D-6B4A-484C-815F-859010598E7D}" type="presOf" srcId="{0A2778B6-A2DC-4206-95A5-06F7A85B382D}" destId="{65C53FA7-7082-40E5-AD8A-26D691113DC4}" srcOrd="0" destOrd="0" presId="urn:microsoft.com/office/officeart/2005/8/layout/cycle2"/>
    <dgm:cxn modelId="{DC94843D-65BC-47BC-AF25-F7E723C94AF8}" type="presOf" srcId="{6F60919E-D0C2-4B9A-B1E0-D6BAB5DFB824}" destId="{AE9A677C-5416-4035-A3B1-3AEBA314510D}" srcOrd="0" destOrd="0" presId="urn:microsoft.com/office/officeart/2005/8/layout/cycle2"/>
    <dgm:cxn modelId="{986E17B8-8EF4-43D2-B917-0720F35AF1D8}" type="presOf" srcId="{CCBC5C02-3061-46A7-9D6B-C432193E612B}" destId="{88F217F5-4802-43E2-A59F-BAC1DED341CE}" srcOrd="0" destOrd="0" presId="urn:microsoft.com/office/officeart/2005/8/layout/cycle2"/>
    <dgm:cxn modelId="{46917DC2-D15D-495D-B7A5-32C4397DBF51}" type="presOf" srcId="{981440E1-5D34-4687-BF81-79F3EF1AF23A}" destId="{A52D6244-0503-4BAE-933E-D05A9286418B}" srcOrd="0" destOrd="0" presId="urn:microsoft.com/office/officeart/2005/8/layout/cycle2"/>
    <dgm:cxn modelId="{D02ECB05-689C-4D22-9D27-4929316A7807}" type="presOf" srcId="{981440E1-5D34-4687-BF81-79F3EF1AF23A}" destId="{BDA73456-8F5A-4D4C-B05F-D94FF3A7E223}" srcOrd="1" destOrd="0" presId="urn:microsoft.com/office/officeart/2005/8/layout/cycle2"/>
    <dgm:cxn modelId="{AA6F56F0-B0B5-4EE1-9FF9-D131B6BF1A7E}" type="presOf" srcId="{296B4B6E-A98C-4817-881E-AB06B05BA136}" destId="{01D2A433-CA97-4DB0-9AE7-B8E45A339E7C}" srcOrd="1" destOrd="0" presId="urn:microsoft.com/office/officeart/2005/8/layout/cycle2"/>
    <dgm:cxn modelId="{F75B9BAE-CDCC-4324-B574-C16FA367B8AF}" srcId="{0A2778B6-A2DC-4206-95A5-06F7A85B382D}" destId="{F0CE3037-F8EC-4AD0-9EF1-E064588E2EFD}" srcOrd="1" destOrd="0" parTransId="{D890BFBD-7A14-48AE-A572-E1DE75FDF9EA}" sibTransId="{6F60919E-D0C2-4B9A-B1E0-D6BAB5DFB824}"/>
    <dgm:cxn modelId="{89B4C05C-DCD8-45ED-A302-151F8FEB3BEF}" srcId="{0A2778B6-A2DC-4206-95A5-06F7A85B382D}" destId="{CCBC5C02-3061-46A7-9D6B-C432193E612B}" srcOrd="0" destOrd="0" parTransId="{F7E1B091-48A2-4E96-9D2A-766D541D82DD}" sibTransId="{981440E1-5D34-4687-BF81-79F3EF1AF23A}"/>
    <dgm:cxn modelId="{E9D9E86E-159B-4480-BDDB-089CC10B9E56}" type="presOf" srcId="{849B152D-70C3-4FEE-9AD3-A93B6C7019EB}" destId="{0818EC89-D0CF-498F-B7CD-608A2E7BE929}" srcOrd="0" destOrd="0" presId="urn:microsoft.com/office/officeart/2005/8/layout/cycle2"/>
    <dgm:cxn modelId="{0BF6139E-F509-4CB4-850B-4DCA240FD86C}" type="presOf" srcId="{296B4B6E-A98C-4817-881E-AB06B05BA136}" destId="{845F27F0-DEDE-4EF9-887E-736EB1BCD821}" srcOrd="0" destOrd="0" presId="urn:microsoft.com/office/officeart/2005/8/layout/cycle2"/>
    <dgm:cxn modelId="{7605165D-B79C-4D01-B552-2F591D7E8CBC}" srcId="{0A2778B6-A2DC-4206-95A5-06F7A85B382D}" destId="{849B152D-70C3-4FEE-9AD3-A93B6C7019EB}" srcOrd="2" destOrd="0" parTransId="{45D8CC07-10E8-40C7-AE81-354091971146}" sibTransId="{296B4B6E-A98C-4817-881E-AB06B05BA136}"/>
    <dgm:cxn modelId="{A3438D66-EC9B-4637-AA39-FD79AD5C8CD4}" type="presOf" srcId="{6F60919E-D0C2-4B9A-B1E0-D6BAB5DFB824}" destId="{2531F5E4-ED28-42E2-A207-C1B6E6E1CECE}" srcOrd="1" destOrd="0" presId="urn:microsoft.com/office/officeart/2005/8/layout/cycle2"/>
    <dgm:cxn modelId="{2C10688B-CA78-4B10-8A2A-C0D5F10E8D87}" type="presParOf" srcId="{65C53FA7-7082-40E5-AD8A-26D691113DC4}" destId="{88F217F5-4802-43E2-A59F-BAC1DED341CE}" srcOrd="0" destOrd="0" presId="urn:microsoft.com/office/officeart/2005/8/layout/cycle2"/>
    <dgm:cxn modelId="{06A5D477-A6D3-4673-9430-094B4C66DF23}" type="presParOf" srcId="{65C53FA7-7082-40E5-AD8A-26D691113DC4}" destId="{A52D6244-0503-4BAE-933E-D05A9286418B}" srcOrd="1" destOrd="0" presId="urn:microsoft.com/office/officeart/2005/8/layout/cycle2"/>
    <dgm:cxn modelId="{AE09D699-BC33-4316-8778-6CE169814964}" type="presParOf" srcId="{A52D6244-0503-4BAE-933E-D05A9286418B}" destId="{BDA73456-8F5A-4D4C-B05F-D94FF3A7E223}" srcOrd="0" destOrd="0" presId="urn:microsoft.com/office/officeart/2005/8/layout/cycle2"/>
    <dgm:cxn modelId="{B7D8581A-386D-4C7D-B5F9-B5E6155BA119}" type="presParOf" srcId="{65C53FA7-7082-40E5-AD8A-26D691113DC4}" destId="{40C9CCB5-6A5D-4FB3-8305-434A6AB770CE}" srcOrd="2" destOrd="0" presId="urn:microsoft.com/office/officeart/2005/8/layout/cycle2"/>
    <dgm:cxn modelId="{4000902B-D4D0-4FEA-ADB2-C937FD01E8E2}" type="presParOf" srcId="{65C53FA7-7082-40E5-AD8A-26D691113DC4}" destId="{AE9A677C-5416-4035-A3B1-3AEBA314510D}" srcOrd="3" destOrd="0" presId="urn:microsoft.com/office/officeart/2005/8/layout/cycle2"/>
    <dgm:cxn modelId="{EF64855F-0615-45DC-937C-A3701FD31DA4}" type="presParOf" srcId="{AE9A677C-5416-4035-A3B1-3AEBA314510D}" destId="{2531F5E4-ED28-42E2-A207-C1B6E6E1CECE}" srcOrd="0" destOrd="0" presId="urn:microsoft.com/office/officeart/2005/8/layout/cycle2"/>
    <dgm:cxn modelId="{A7E08191-2BC9-4AC3-8D2F-02FEF8C854B3}" type="presParOf" srcId="{65C53FA7-7082-40E5-AD8A-26D691113DC4}" destId="{0818EC89-D0CF-498F-B7CD-608A2E7BE929}" srcOrd="4" destOrd="0" presId="urn:microsoft.com/office/officeart/2005/8/layout/cycle2"/>
    <dgm:cxn modelId="{E61538ED-6A71-4ED7-94E1-6CC5D3AC1B88}" type="presParOf" srcId="{65C53FA7-7082-40E5-AD8A-26D691113DC4}" destId="{845F27F0-DEDE-4EF9-887E-736EB1BCD821}" srcOrd="5" destOrd="0" presId="urn:microsoft.com/office/officeart/2005/8/layout/cycle2"/>
    <dgm:cxn modelId="{335AA5B5-EFF8-4111-8777-2D4BB0A0541D}" type="presParOf" srcId="{845F27F0-DEDE-4EF9-887E-736EB1BCD821}" destId="{01D2A433-CA97-4DB0-9AE7-B8E45A339E7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217F5-4802-43E2-A59F-BAC1DED341CE}">
      <dsp:nvSpPr>
        <dsp:cNvPr id="0" name=""/>
        <dsp:cNvSpPr/>
      </dsp:nvSpPr>
      <dsp:spPr>
        <a:xfrm>
          <a:off x="4313039" y="1108"/>
          <a:ext cx="1889521" cy="18895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INTO the memory bank</a:t>
          </a:r>
          <a:endParaRPr lang="en-US" sz="2200" kern="1200" dirty="0"/>
        </a:p>
      </dsp:txBody>
      <dsp:txXfrm>
        <a:off x="4589753" y="277822"/>
        <a:ext cx="1336093" cy="1336093"/>
      </dsp:txXfrm>
    </dsp:sp>
    <dsp:sp modelId="{A52D6244-0503-4BAE-933E-D05A9286418B}">
      <dsp:nvSpPr>
        <dsp:cNvPr id="0" name=""/>
        <dsp:cNvSpPr/>
      </dsp:nvSpPr>
      <dsp:spPr>
        <a:xfrm rot="3600000">
          <a:off x="5708792" y="1844463"/>
          <a:ext cx="503807" cy="6377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746578" y="1906560"/>
        <a:ext cx="352665" cy="382627"/>
      </dsp:txXfrm>
    </dsp:sp>
    <dsp:sp modelId="{40C9CCB5-6A5D-4FB3-8305-434A6AB770CE}">
      <dsp:nvSpPr>
        <dsp:cNvPr id="0" name=""/>
        <dsp:cNvSpPr/>
      </dsp:nvSpPr>
      <dsp:spPr>
        <a:xfrm>
          <a:off x="5733089" y="2460707"/>
          <a:ext cx="1889521" cy="1889521"/>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OUT OF the memory bank</a:t>
          </a:r>
          <a:endParaRPr lang="en-US" sz="2200" kern="1200" dirty="0"/>
        </a:p>
      </dsp:txBody>
      <dsp:txXfrm>
        <a:off x="6009803" y="2737421"/>
        <a:ext cx="1336093" cy="1336093"/>
      </dsp:txXfrm>
    </dsp:sp>
    <dsp:sp modelId="{AE9A677C-5416-4035-A3B1-3AEBA314510D}">
      <dsp:nvSpPr>
        <dsp:cNvPr id="0" name=""/>
        <dsp:cNvSpPr/>
      </dsp:nvSpPr>
      <dsp:spPr>
        <a:xfrm rot="10800000">
          <a:off x="5020155" y="3086612"/>
          <a:ext cx="503807" cy="637713"/>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171297" y="3214155"/>
        <a:ext cx="352665" cy="382627"/>
      </dsp:txXfrm>
    </dsp:sp>
    <dsp:sp modelId="{0818EC89-D0CF-498F-B7CD-608A2E7BE929}">
      <dsp:nvSpPr>
        <dsp:cNvPr id="0" name=""/>
        <dsp:cNvSpPr/>
      </dsp:nvSpPr>
      <dsp:spPr>
        <a:xfrm>
          <a:off x="2892988" y="2460707"/>
          <a:ext cx="1889521" cy="1889521"/>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REFLECT </a:t>
          </a:r>
          <a:r>
            <a:rPr lang="en-US" sz="2200" kern="1200" smtClean="0"/>
            <a:t>on strategy </a:t>
          </a:r>
          <a:endParaRPr lang="en-US" sz="2200" kern="1200" dirty="0"/>
        </a:p>
      </dsp:txBody>
      <dsp:txXfrm>
        <a:off x="3169702" y="2737421"/>
        <a:ext cx="1336093" cy="1336093"/>
      </dsp:txXfrm>
    </dsp:sp>
    <dsp:sp modelId="{845F27F0-DEDE-4EF9-887E-736EB1BCD821}">
      <dsp:nvSpPr>
        <dsp:cNvPr id="0" name=""/>
        <dsp:cNvSpPr/>
      </dsp:nvSpPr>
      <dsp:spPr>
        <a:xfrm rot="18000000">
          <a:off x="4288741" y="1869160"/>
          <a:ext cx="503807" cy="637713"/>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326527" y="2062149"/>
        <a:ext cx="352665" cy="38262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47580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259208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91724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41281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215249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391738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291654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10140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307819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342732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106EF0-45F5-41D9-9820-88A53E5545A8}" type="datetimeFigureOut">
              <a:rPr lang="en-GB" smtClean="0"/>
              <a:t>09/01/2019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EA1BE9-3D36-4F62-B1EE-61DB12136AA7}" type="slidenum">
              <a:rPr lang="en-GB" smtClean="0"/>
              <a:t>‹#›</a:t>
            </a:fld>
            <a:endParaRPr lang="en-GB" dirty="0"/>
          </a:p>
        </p:txBody>
      </p:sp>
    </p:spTree>
    <p:extLst>
      <p:ext uri="{BB962C8B-B14F-4D97-AF65-F5344CB8AC3E}">
        <p14:creationId xmlns:p14="http://schemas.microsoft.com/office/powerpoint/2010/main" val="32369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06EF0-45F5-41D9-9820-88A53E5545A8}" type="datetimeFigureOut">
              <a:rPr lang="en-GB" smtClean="0"/>
              <a:t>09/01/2019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1BE9-3D36-4F62-B1EE-61DB12136AA7}" type="slidenum">
              <a:rPr lang="en-GB" smtClean="0"/>
              <a:t>‹#›</a:t>
            </a:fld>
            <a:endParaRPr lang="en-GB" dirty="0"/>
          </a:p>
        </p:txBody>
      </p:sp>
    </p:spTree>
    <p:extLst>
      <p:ext uri="{BB962C8B-B14F-4D97-AF65-F5344CB8AC3E}">
        <p14:creationId xmlns:p14="http://schemas.microsoft.com/office/powerpoint/2010/main" val="120746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589281"/>
            <a:ext cx="11297920" cy="2153920"/>
          </a:xfrm>
        </p:spPr>
        <p:txBody>
          <a:bodyPr>
            <a:noAutofit/>
          </a:bodyPr>
          <a:lstStyle/>
          <a:p>
            <a:r>
              <a:rPr lang="en-GB" sz="11500" b="1" dirty="0" smtClean="0"/>
              <a:t>Retrieval practice</a:t>
            </a:r>
            <a:endParaRPr lang="en-GB" sz="11500" b="1"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74371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9073" t="19897" r="22422" b="29616"/>
          <a:stretch/>
        </p:blipFill>
        <p:spPr>
          <a:xfrm>
            <a:off x="698066" y="212785"/>
            <a:ext cx="11091368" cy="6380880"/>
          </a:xfrm>
          <a:prstGeom prst="rect">
            <a:avLst/>
          </a:prstGeom>
        </p:spPr>
      </p:pic>
    </p:spTree>
    <p:extLst>
      <p:ext uri="{BB962C8B-B14F-4D97-AF65-F5344CB8AC3E}">
        <p14:creationId xmlns:p14="http://schemas.microsoft.com/office/powerpoint/2010/main" val="97045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8280" t="22012" r="22598" b="12831"/>
          <a:stretch/>
        </p:blipFill>
        <p:spPr>
          <a:xfrm>
            <a:off x="333555" y="45897"/>
            <a:ext cx="11513388" cy="6980291"/>
          </a:xfrm>
          <a:prstGeom prst="rect">
            <a:avLst/>
          </a:prstGeom>
        </p:spPr>
      </p:pic>
    </p:spTree>
    <p:extLst>
      <p:ext uri="{BB962C8B-B14F-4D97-AF65-F5344CB8AC3E}">
        <p14:creationId xmlns:p14="http://schemas.microsoft.com/office/powerpoint/2010/main" val="302782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5726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3556" t="6135" r="13623" b="76774"/>
          <a:stretch/>
        </p:blipFill>
        <p:spPr>
          <a:xfrm>
            <a:off x="3676074" y="1136488"/>
            <a:ext cx="5045895" cy="4743050"/>
          </a:xfrm>
          <a:prstGeom prst="rect">
            <a:avLst/>
          </a:prstGeom>
        </p:spPr>
      </p:pic>
    </p:spTree>
    <p:extLst>
      <p:ext uri="{BB962C8B-B14F-4D97-AF65-F5344CB8AC3E}">
        <p14:creationId xmlns:p14="http://schemas.microsoft.com/office/powerpoint/2010/main" val="2485811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 retrieval effect is stronger if we allow a bit of forgetting to happen before getting children to retrieve. Using our hide and seek analogy, if you only count to 5 before you go and ‘seek’, your friends will be pretty easy to find but your ‘seeking skills’ won’t have had much of a work out.  Count to 50 and your friends will be well hidden and you will have to work hard to find them. It’s the same with memory.  Our memories get stronger once retrieved if we have had time to forget them – bizarre as that sounds.</a:t>
            </a:r>
          </a:p>
        </p:txBody>
      </p:sp>
    </p:spTree>
    <p:extLst>
      <p:ext uri="{BB962C8B-B14F-4D97-AF65-F5344CB8AC3E}">
        <p14:creationId xmlns:p14="http://schemas.microsoft.com/office/powerpoint/2010/main" val="3959386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spaced lear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075" y="442824"/>
            <a:ext cx="10462301" cy="591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34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6566"/>
          </a:xfrm>
        </p:spPr>
        <p:txBody>
          <a:bodyPr>
            <a:noAutofit/>
          </a:bodyPr>
          <a:lstStyle/>
          <a:p>
            <a:pPr algn="ctr"/>
            <a:r>
              <a:rPr lang="en-GB" sz="5400" b="1" dirty="0" smtClean="0"/>
              <a:t>Knowledge Organisers</a:t>
            </a:r>
            <a:endParaRPr lang="en-GB" sz="5400" b="1" dirty="0"/>
          </a:p>
        </p:txBody>
      </p:sp>
      <p:sp>
        <p:nvSpPr>
          <p:cNvPr id="3" name="Content Placeholder 2"/>
          <p:cNvSpPr>
            <a:spLocks noGrp="1"/>
          </p:cNvSpPr>
          <p:nvPr>
            <p:ph idx="1"/>
          </p:nvPr>
        </p:nvSpPr>
        <p:spPr>
          <a:xfrm>
            <a:off x="327803" y="3573838"/>
            <a:ext cx="11588151" cy="3681325"/>
          </a:xfrm>
        </p:spPr>
        <p:txBody>
          <a:bodyPr>
            <a:norm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Each child will get a knowledge organiser for every subject. The knowledge organiser contains in the region of 30 key pieces of information that are the basic building blocks of knowledge.</a:t>
            </a:r>
          </a:p>
          <a:p>
            <a:r>
              <a:rPr lang="en-GB" dirty="0"/>
              <a:t>Pupils learn this information for homework using whatever cognitive strategy they want to </a:t>
            </a:r>
          </a:p>
          <a:p>
            <a:endParaRPr lang="en-GB" dirty="0"/>
          </a:p>
        </p:txBody>
      </p:sp>
      <p:sp>
        <p:nvSpPr>
          <p:cNvPr id="4" name="Title 1"/>
          <p:cNvSpPr txBox="1">
            <a:spLocks/>
          </p:cNvSpPr>
          <p:nvPr/>
        </p:nvSpPr>
        <p:spPr>
          <a:xfrm>
            <a:off x="838200" y="365126"/>
            <a:ext cx="10515600" cy="23459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
            </a:r>
            <a:br>
              <a:rPr lang="en-GB" dirty="0" smtClean="0"/>
            </a:br>
            <a:r>
              <a:rPr lang="en-GB" dirty="0" smtClean="0"/>
              <a:t>- </a:t>
            </a:r>
            <a:r>
              <a:rPr lang="en-GB" dirty="0" smtClean="0">
                <a:solidFill>
                  <a:srgbClr val="00B0F0"/>
                </a:solidFill>
              </a:rPr>
              <a:t>the information you need to get INTO the long term memory</a:t>
            </a:r>
            <a:endParaRPr lang="en-GB" dirty="0">
              <a:solidFill>
                <a:srgbClr val="00B0F0"/>
              </a:solidFill>
            </a:endParaRPr>
          </a:p>
        </p:txBody>
      </p:sp>
    </p:spTree>
    <p:extLst>
      <p:ext uri="{BB962C8B-B14F-4D97-AF65-F5344CB8AC3E}">
        <p14:creationId xmlns:p14="http://schemas.microsoft.com/office/powerpoint/2010/main" val="30028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0622"/>
            <a:ext cx="10515600" cy="727427"/>
          </a:xfrm>
        </p:spPr>
        <p:txBody>
          <a:bodyPr>
            <a:noAutofit/>
          </a:bodyPr>
          <a:lstStyle/>
          <a:p>
            <a:r>
              <a:rPr lang="en-GB" sz="4000" b="1" dirty="0" smtClean="0"/>
              <a:t>Retrieval means…</a:t>
            </a:r>
            <a:endParaRPr lang="en-GB" sz="4000" b="1" dirty="0"/>
          </a:p>
        </p:txBody>
      </p:sp>
      <p:sp>
        <p:nvSpPr>
          <p:cNvPr id="3" name="Content Placeholder 2"/>
          <p:cNvSpPr>
            <a:spLocks noGrp="1"/>
          </p:cNvSpPr>
          <p:nvPr>
            <p:ph idx="1"/>
          </p:nvPr>
        </p:nvSpPr>
        <p:spPr>
          <a:xfrm>
            <a:off x="838200" y="3148049"/>
            <a:ext cx="10515600" cy="3587798"/>
          </a:xfrm>
        </p:spPr>
        <p:txBody>
          <a:bodyPr>
            <a:normAutofit fontScale="85000" lnSpcReduction="20000"/>
          </a:bodyPr>
          <a:lstStyle/>
          <a:p>
            <a:r>
              <a:rPr lang="en-GB" dirty="0" smtClean="0"/>
              <a:t>Testing</a:t>
            </a:r>
          </a:p>
          <a:p>
            <a:r>
              <a:rPr lang="en-GB" dirty="0" smtClean="0"/>
              <a:t>Direct verbal questions</a:t>
            </a:r>
          </a:p>
          <a:p>
            <a:r>
              <a:rPr lang="en-GB" dirty="0" smtClean="0"/>
              <a:t>Self questioning</a:t>
            </a:r>
          </a:p>
          <a:p>
            <a:r>
              <a:rPr lang="en-GB" dirty="0" smtClean="0"/>
              <a:t>Writing notes from memory </a:t>
            </a:r>
          </a:p>
          <a:p>
            <a:r>
              <a:rPr lang="en-GB" dirty="0" smtClean="0"/>
              <a:t>Using flash cards</a:t>
            </a:r>
          </a:p>
          <a:p>
            <a:r>
              <a:rPr lang="en-GB" dirty="0" smtClean="0"/>
              <a:t>Writing essays</a:t>
            </a:r>
          </a:p>
          <a:p>
            <a:r>
              <a:rPr lang="en-GB" dirty="0" smtClean="0"/>
              <a:t>Writing mind maps from memory</a:t>
            </a:r>
          </a:p>
          <a:p>
            <a:endParaRPr lang="en-GB" dirty="0"/>
          </a:p>
          <a:p>
            <a:r>
              <a:rPr lang="en-GB" dirty="0" smtClean="0"/>
              <a:t>All information is </a:t>
            </a:r>
            <a:r>
              <a:rPr lang="en-GB" sz="3200" b="1" dirty="0" smtClean="0">
                <a:solidFill>
                  <a:srgbClr val="FF0000"/>
                </a:solidFill>
              </a:rPr>
              <a:t>retrieved</a:t>
            </a:r>
            <a:r>
              <a:rPr lang="en-GB" dirty="0" smtClean="0"/>
              <a:t> rather than passively heard or re-read</a:t>
            </a:r>
          </a:p>
        </p:txBody>
      </p:sp>
      <p:sp>
        <p:nvSpPr>
          <p:cNvPr id="4" name="Rectangle 3"/>
          <p:cNvSpPr/>
          <p:nvPr/>
        </p:nvSpPr>
        <p:spPr>
          <a:xfrm>
            <a:off x="558413" y="306793"/>
            <a:ext cx="10732566" cy="2031325"/>
          </a:xfrm>
          <a:prstGeom prst="rect">
            <a:avLst/>
          </a:prstGeom>
        </p:spPr>
        <p:txBody>
          <a:bodyPr wrap="square">
            <a:spAutoFit/>
          </a:bodyPr>
          <a:lstStyle/>
          <a:p>
            <a:pPr algn="ctr"/>
            <a:r>
              <a:rPr lang="en-GB" sz="5400" dirty="0" smtClean="0"/>
              <a:t>Retrieval Practice</a:t>
            </a:r>
            <a:r>
              <a:rPr lang="en-GB" dirty="0"/>
              <a:t/>
            </a:r>
            <a:br>
              <a:rPr lang="en-GB" dirty="0"/>
            </a:br>
            <a:r>
              <a:rPr lang="en-GB" sz="3600" dirty="0">
                <a:solidFill>
                  <a:srgbClr val="92D050"/>
                </a:solidFill>
              </a:rPr>
              <a:t>- </a:t>
            </a:r>
            <a:r>
              <a:rPr lang="en-GB" sz="3600" dirty="0" smtClean="0">
                <a:solidFill>
                  <a:srgbClr val="92D050"/>
                </a:solidFill>
              </a:rPr>
              <a:t>checking how much information you can get OUT OF the </a:t>
            </a:r>
            <a:r>
              <a:rPr lang="en-GB" sz="3600" dirty="0">
                <a:solidFill>
                  <a:srgbClr val="92D050"/>
                </a:solidFill>
              </a:rPr>
              <a:t>long term memory</a:t>
            </a:r>
            <a:endParaRPr lang="en-GB" dirty="0">
              <a:solidFill>
                <a:srgbClr val="92D050"/>
              </a:solidFill>
            </a:endParaRPr>
          </a:p>
        </p:txBody>
      </p:sp>
    </p:spTree>
    <p:extLst>
      <p:ext uri="{BB962C8B-B14F-4D97-AF65-F5344CB8AC3E}">
        <p14:creationId xmlns:p14="http://schemas.microsoft.com/office/powerpoint/2010/main" val="1029435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learning will be a combination of both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62357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770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4162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06" y="365125"/>
            <a:ext cx="11014494" cy="1325563"/>
          </a:xfrm>
        </p:spPr>
        <p:txBody>
          <a:bodyPr>
            <a:normAutofit/>
          </a:bodyPr>
          <a:lstStyle/>
          <a:p>
            <a:r>
              <a:rPr lang="en-GB" sz="6000" b="1" dirty="0" smtClean="0">
                <a:solidFill>
                  <a:srgbClr val="7030A0"/>
                </a:solidFill>
              </a:rPr>
              <a:t>HOMEWORK </a:t>
            </a:r>
            <a:r>
              <a:rPr lang="en-GB" sz="6000" b="1" dirty="0" smtClean="0">
                <a:solidFill>
                  <a:srgbClr val="7030A0"/>
                </a:solidFill>
                <a:sym typeface="Wingdings" panose="05000000000000000000" pitchFamily="2" charset="2"/>
              </a:rPr>
              <a:t></a:t>
            </a:r>
            <a:endParaRPr lang="en-GB" sz="6000" b="1" dirty="0">
              <a:solidFill>
                <a:srgbClr val="7030A0"/>
              </a:solidFill>
            </a:endParaRPr>
          </a:p>
        </p:txBody>
      </p:sp>
      <p:pic>
        <p:nvPicPr>
          <p:cNvPr id="6" name="Picture 5"/>
          <p:cNvPicPr>
            <a:picLocks noChangeAspect="1"/>
          </p:cNvPicPr>
          <p:nvPr/>
        </p:nvPicPr>
        <p:blipFill>
          <a:blip r:embed="rId2"/>
          <a:stretch>
            <a:fillRect/>
          </a:stretch>
        </p:blipFill>
        <p:spPr>
          <a:xfrm>
            <a:off x="339306" y="2253112"/>
            <a:ext cx="4772025" cy="2800350"/>
          </a:xfrm>
          <a:prstGeom prst="rect">
            <a:avLst/>
          </a:prstGeom>
          <a:ln>
            <a:solidFill>
              <a:schemeClr val="accent1"/>
            </a:solidFill>
          </a:ln>
          <a:effectLst>
            <a:glow rad="63500">
              <a:schemeClr val="accent1">
                <a:satMod val="175000"/>
                <a:alpha val="40000"/>
              </a:schemeClr>
            </a:glow>
          </a:effectLst>
        </p:spPr>
      </p:pic>
      <p:pic>
        <p:nvPicPr>
          <p:cNvPr id="4" name="Content Placeholder 3"/>
          <p:cNvPicPr>
            <a:picLocks noGrp="1" noChangeAspect="1"/>
          </p:cNvPicPr>
          <p:nvPr>
            <p:ph idx="1"/>
          </p:nvPr>
        </p:nvPicPr>
        <p:blipFill>
          <a:blip r:embed="rId3"/>
          <a:stretch>
            <a:fillRect/>
          </a:stretch>
        </p:blipFill>
        <p:spPr>
          <a:xfrm>
            <a:off x="746740" y="1690688"/>
            <a:ext cx="5801784" cy="4351338"/>
          </a:xfrm>
          <a:prstGeom prst="rect">
            <a:avLst/>
          </a:prstGeom>
        </p:spPr>
      </p:pic>
      <p:pic>
        <p:nvPicPr>
          <p:cNvPr id="7" name="Picture 6"/>
          <p:cNvPicPr>
            <a:picLocks noChangeAspect="1"/>
          </p:cNvPicPr>
          <p:nvPr/>
        </p:nvPicPr>
        <p:blipFill>
          <a:blip r:embed="rId4"/>
          <a:stretch>
            <a:fillRect/>
          </a:stretch>
        </p:blipFill>
        <p:spPr>
          <a:xfrm>
            <a:off x="2646985" y="1397634"/>
            <a:ext cx="5743560" cy="4302126"/>
          </a:xfrm>
          <a:prstGeom prst="rect">
            <a:avLst/>
          </a:prstGeom>
        </p:spPr>
      </p:pic>
    </p:spTree>
    <p:extLst>
      <p:ext uri="{BB962C8B-B14F-4D97-AF65-F5344CB8AC3E}">
        <p14:creationId xmlns:p14="http://schemas.microsoft.com/office/powerpoint/2010/main" val="39228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3556" t="6135" r="13623" b="76774"/>
          <a:stretch/>
        </p:blipFill>
        <p:spPr>
          <a:xfrm>
            <a:off x="3676074" y="1136488"/>
            <a:ext cx="5045895" cy="4743050"/>
          </a:xfrm>
          <a:prstGeom prst="rect">
            <a:avLst/>
          </a:prstGeom>
        </p:spPr>
      </p:pic>
    </p:spTree>
    <p:extLst>
      <p:ext uri="{BB962C8B-B14F-4D97-AF65-F5344CB8AC3E}">
        <p14:creationId xmlns:p14="http://schemas.microsoft.com/office/powerpoint/2010/main" val="139796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72697"/>
          </a:xfrm>
        </p:spPr>
        <p:txBody>
          <a:bodyPr>
            <a:normAutofit/>
          </a:bodyPr>
          <a:lstStyle/>
          <a:p>
            <a:pPr algn="ctr"/>
            <a:r>
              <a:rPr lang="en-GB" sz="7200" b="1" dirty="0" smtClean="0">
                <a:solidFill>
                  <a:srgbClr val="9933FF"/>
                </a:solidFill>
              </a:rPr>
              <a:t>Metacognition</a:t>
            </a:r>
            <a:br>
              <a:rPr lang="en-GB" sz="7200" b="1" dirty="0" smtClean="0">
                <a:solidFill>
                  <a:srgbClr val="9933FF"/>
                </a:solidFill>
              </a:rPr>
            </a:br>
            <a:r>
              <a:rPr lang="en-GB" sz="7200" b="1" dirty="0" smtClean="0">
                <a:solidFill>
                  <a:srgbClr val="9933FF"/>
                </a:solidFill>
              </a:rPr>
              <a:t/>
            </a:r>
            <a:br>
              <a:rPr lang="en-GB" sz="7200" b="1" dirty="0" smtClean="0">
                <a:solidFill>
                  <a:srgbClr val="9933FF"/>
                </a:solidFill>
              </a:rPr>
            </a:br>
            <a:r>
              <a:rPr lang="en-GB" sz="7200" b="1" dirty="0" smtClean="0">
                <a:solidFill>
                  <a:srgbClr val="9933FF"/>
                </a:solidFill>
              </a:rPr>
              <a:t>=</a:t>
            </a:r>
            <a:endParaRPr lang="en-GB" sz="7200" b="1" dirty="0">
              <a:solidFill>
                <a:srgbClr val="9933FF"/>
              </a:solidFill>
            </a:endParaRPr>
          </a:p>
        </p:txBody>
      </p:sp>
      <p:sp>
        <p:nvSpPr>
          <p:cNvPr id="3" name="Content Placeholder 2"/>
          <p:cNvSpPr>
            <a:spLocks noGrp="1"/>
          </p:cNvSpPr>
          <p:nvPr>
            <p:ph idx="1"/>
          </p:nvPr>
        </p:nvSpPr>
        <p:spPr>
          <a:xfrm>
            <a:off x="838200" y="4298673"/>
            <a:ext cx="10515600" cy="1878289"/>
          </a:xfrm>
        </p:spPr>
        <p:txBody>
          <a:bodyPr>
            <a:normAutofit/>
          </a:bodyPr>
          <a:lstStyle/>
          <a:p>
            <a:pPr marL="0" indent="0" algn="ctr">
              <a:buNone/>
            </a:pPr>
            <a:r>
              <a:rPr lang="en-GB" sz="9600" dirty="0" smtClean="0">
                <a:solidFill>
                  <a:srgbClr val="9933FF"/>
                </a:solidFill>
              </a:rPr>
              <a:t>Learning to Learn</a:t>
            </a:r>
            <a:endParaRPr lang="en-GB" sz="9600" dirty="0">
              <a:solidFill>
                <a:srgbClr val="9933FF"/>
              </a:solidFill>
            </a:endParaRPr>
          </a:p>
        </p:txBody>
      </p:sp>
    </p:spTree>
    <p:extLst>
      <p:ext uri="{BB962C8B-B14F-4D97-AF65-F5344CB8AC3E}">
        <p14:creationId xmlns:p14="http://schemas.microsoft.com/office/powerpoint/2010/main" val="626842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t>Cognitive Challenge </a:t>
            </a:r>
            <a:endParaRPr lang="en-GB" sz="8000" b="1"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76234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10 x 1 =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r>
                        <a:rPr lang="en-GB" sz="6000" dirty="0" smtClean="0"/>
                        <a:t>9</a:t>
                      </a:r>
                      <a:endParaRPr lang="en-GB" sz="6000" dirty="0"/>
                    </a:p>
                  </a:txBody>
                  <a:tcPr anchor="ctr"/>
                </a:tc>
                <a:tc>
                  <a:txBody>
                    <a:bodyPr/>
                    <a:lstStyle/>
                    <a:p>
                      <a:pPr algn="ctr"/>
                      <a:r>
                        <a:rPr lang="en-GB" sz="6000" dirty="0" smtClean="0"/>
                        <a:t>1</a:t>
                      </a:r>
                      <a:endParaRPr lang="en-GB" sz="6000" dirty="0"/>
                    </a:p>
                  </a:txBody>
                  <a:tcPr anchor="ctr"/>
                </a:tc>
                <a:extLst>
                  <a:ext uri="{0D108BD9-81ED-4DB2-BD59-A6C34878D82A}">
                    <a16:rowId xmlns:a16="http://schemas.microsoft.com/office/drawing/2014/main" val="1103767678"/>
                  </a:ext>
                </a:extLst>
              </a:tr>
              <a:tr h="2195573">
                <a:tc>
                  <a:txBody>
                    <a:bodyPr/>
                    <a:lstStyle/>
                    <a:p>
                      <a:pPr algn="ctr"/>
                      <a:r>
                        <a:rPr lang="en-GB" sz="6000" dirty="0" smtClean="0"/>
                        <a:t>11</a:t>
                      </a:r>
                      <a:endParaRPr lang="en-GB" sz="6000" dirty="0"/>
                    </a:p>
                  </a:txBody>
                  <a:tcPr anchor="ctr"/>
                </a:tc>
                <a:tc>
                  <a:txBody>
                    <a:bodyPr/>
                    <a:lstStyle/>
                    <a:p>
                      <a:pPr algn="ctr"/>
                      <a:r>
                        <a:rPr lang="en-GB" sz="6000" dirty="0" smtClean="0"/>
                        <a:t>10</a:t>
                      </a: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228697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9 x 7=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r>
                        <a:rPr lang="en-GB" sz="6000" dirty="0" smtClean="0"/>
                        <a:t>63</a:t>
                      </a:r>
                      <a:endParaRPr lang="en-GB" sz="6000" dirty="0"/>
                    </a:p>
                  </a:txBody>
                  <a:tcPr anchor="ctr"/>
                </a:tc>
                <a:tc>
                  <a:txBody>
                    <a:bodyPr/>
                    <a:lstStyle/>
                    <a:p>
                      <a:pPr algn="ctr"/>
                      <a:r>
                        <a:rPr lang="en-GB" sz="6000" dirty="0" smtClean="0"/>
                        <a:t>70</a:t>
                      </a:r>
                      <a:endParaRPr lang="en-GB" sz="6000" dirty="0"/>
                    </a:p>
                  </a:txBody>
                  <a:tcPr anchor="ctr"/>
                </a:tc>
                <a:extLst>
                  <a:ext uri="{0D108BD9-81ED-4DB2-BD59-A6C34878D82A}">
                    <a16:rowId xmlns:a16="http://schemas.microsoft.com/office/drawing/2014/main" val="1103767678"/>
                  </a:ext>
                </a:extLst>
              </a:tr>
              <a:tr h="2195573">
                <a:tc>
                  <a:txBody>
                    <a:bodyPr/>
                    <a:lstStyle/>
                    <a:p>
                      <a:pPr algn="ctr"/>
                      <a:r>
                        <a:rPr lang="en-GB" sz="6000" dirty="0" smtClean="0"/>
                        <a:t>56</a:t>
                      </a:r>
                      <a:endParaRPr lang="en-GB" sz="6000" dirty="0"/>
                    </a:p>
                  </a:txBody>
                  <a:tcPr anchor="ctr"/>
                </a:tc>
                <a:tc>
                  <a:txBody>
                    <a:bodyPr/>
                    <a:lstStyle/>
                    <a:p>
                      <a:pPr algn="ctr"/>
                      <a:r>
                        <a:rPr lang="en-GB" sz="6000" dirty="0" smtClean="0"/>
                        <a:t>36</a:t>
                      </a: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0958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12 x 7=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r>
                        <a:rPr lang="en-GB" sz="6000" dirty="0" smtClean="0"/>
                        <a:t>91</a:t>
                      </a:r>
                      <a:endParaRPr lang="en-GB" sz="6000" dirty="0"/>
                    </a:p>
                  </a:txBody>
                  <a:tcPr anchor="ctr"/>
                </a:tc>
                <a:tc>
                  <a:txBody>
                    <a:bodyPr/>
                    <a:lstStyle/>
                    <a:p>
                      <a:pPr algn="ctr"/>
                      <a:r>
                        <a:rPr lang="en-GB" sz="6000" dirty="0" smtClean="0"/>
                        <a:t>84</a:t>
                      </a:r>
                      <a:endParaRPr lang="en-GB" sz="6000" dirty="0"/>
                    </a:p>
                  </a:txBody>
                  <a:tcPr anchor="ctr"/>
                </a:tc>
                <a:extLst>
                  <a:ext uri="{0D108BD9-81ED-4DB2-BD59-A6C34878D82A}">
                    <a16:rowId xmlns:a16="http://schemas.microsoft.com/office/drawing/2014/main" val="1103767678"/>
                  </a:ext>
                </a:extLst>
              </a:tr>
              <a:tr h="2195573">
                <a:tc>
                  <a:txBody>
                    <a:bodyPr/>
                    <a:lstStyle/>
                    <a:p>
                      <a:pPr algn="ctr"/>
                      <a:r>
                        <a:rPr lang="en-GB" sz="6000" dirty="0" smtClean="0"/>
                        <a:t>77</a:t>
                      </a:r>
                      <a:endParaRPr lang="en-GB" sz="6000" dirty="0"/>
                    </a:p>
                  </a:txBody>
                  <a:tcPr anchor="ctr"/>
                </a:tc>
                <a:tc>
                  <a:txBody>
                    <a:bodyPr/>
                    <a:lstStyle/>
                    <a:p>
                      <a:pPr algn="ctr"/>
                      <a:r>
                        <a:rPr lang="en-GB" sz="6000" dirty="0" smtClean="0"/>
                        <a:t>48</a:t>
                      </a: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092405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2 x 3=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r>
                        <a:rPr lang="en-GB" sz="6000" dirty="0" smtClean="0"/>
                        <a:t>6</a:t>
                      </a:r>
                      <a:endParaRPr lang="en-GB" sz="6000" dirty="0"/>
                    </a:p>
                  </a:txBody>
                  <a:tcPr anchor="ctr"/>
                </a:tc>
                <a:tc>
                  <a:txBody>
                    <a:bodyPr/>
                    <a:lstStyle/>
                    <a:p>
                      <a:pPr algn="ctr"/>
                      <a:r>
                        <a:rPr lang="en-GB" sz="6000" dirty="0" smtClean="0"/>
                        <a:t>5</a:t>
                      </a:r>
                      <a:endParaRPr lang="en-GB" sz="6000" dirty="0"/>
                    </a:p>
                  </a:txBody>
                  <a:tcPr anchor="ctr"/>
                </a:tc>
                <a:extLst>
                  <a:ext uri="{0D108BD9-81ED-4DB2-BD59-A6C34878D82A}">
                    <a16:rowId xmlns:a16="http://schemas.microsoft.com/office/drawing/2014/main" val="1103767678"/>
                  </a:ext>
                </a:extLst>
              </a:tr>
              <a:tr h="2195573">
                <a:tc>
                  <a:txBody>
                    <a:bodyPr/>
                    <a:lstStyle/>
                    <a:p>
                      <a:pPr algn="ctr"/>
                      <a:r>
                        <a:rPr lang="en-GB" sz="6000" dirty="0" smtClean="0"/>
                        <a:t>8</a:t>
                      </a:r>
                      <a:endParaRPr lang="en-GB" sz="6000" dirty="0"/>
                    </a:p>
                  </a:txBody>
                  <a:tcPr anchor="ctr"/>
                </a:tc>
                <a:tc>
                  <a:txBody>
                    <a:bodyPr/>
                    <a:lstStyle/>
                    <a:p>
                      <a:pPr algn="ctr"/>
                      <a:r>
                        <a:rPr lang="en-GB" sz="6000" dirty="0" smtClean="0"/>
                        <a:t>1</a:t>
                      </a: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4278700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9 x 12=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r>
                        <a:rPr lang="en-GB" sz="6000" dirty="0" smtClean="0"/>
                        <a:t>120</a:t>
                      </a:r>
                      <a:endParaRPr lang="en-GB" sz="6000" dirty="0"/>
                    </a:p>
                  </a:txBody>
                  <a:tcPr anchor="ctr"/>
                </a:tc>
                <a:tc>
                  <a:txBody>
                    <a:bodyPr/>
                    <a:lstStyle/>
                    <a:p>
                      <a:pPr algn="ctr"/>
                      <a:r>
                        <a:rPr lang="en-GB" sz="6000" dirty="0" smtClean="0"/>
                        <a:t>108</a:t>
                      </a:r>
                      <a:endParaRPr lang="en-GB" sz="6000" dirty="0"/>
                    </a:p>
                  </a:txBody>
                  <a:tcPr anchor="ctr"/>
                </a:tc>
                <a:extLst>
                  <a:ext uri="{0D108BD9-81ED-4DB2-BD59-A6C34878D82A}">
                    <a16:rowId xmlns:a16="http://schemas.microsoft.com/office/drawing/2014/main" val="1103767678"/>
                  </a:ext>
                </a:extLst>
              </a:tr>
              <a:tr h="2195573">
                <a:tc>
                  <a:txBody>
                    <a:bodyPr/>
                    <a:lstStyle/>
                    <a:p>
                      <a:pPr algn="ctr"/>
                      <a:r>
                        <a:rPr lang="en-GB" sz="6000" dirty="0" smtClean="0"/>
                        <a:t>96</a:t>
                      </a:r>
                      <a:endParaRPr lang="en-GB" sz="6000" dirty="0"/>
                    </a:p>
                  </a:txBody>
                  <a:tcPr anchor="ctr"/>
                </a:tc>
                <a:tc>
                  <a:txBody>
                    <a:bodyPr/>
                    <a:lstStyle/>
                    <a:p>
                      <a:pPr algn="ctr"/>
                      <a:r>
                        <a:rPr lang="en-GB" sz="6000" dirty="0" smtClean="0"/>
                        <a:t>801</a:t>
                      </a: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431001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7 x 5=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r>
                        <a:rPr lang="en-GB" sz="6000" dirty="0" smtClean="0"/>
                        <a:t>40</a:t>
                      </a:r>
                      <a:endParaRPr lang="en-GB" sz="6000" dirty="0"/>
                    </a:p>
                  </a:txBody>
                  <a:tcPr anchor="ctr"/>
                </a:tc>
                <a:tc>
                  <a:txBody>
                    <a:bodyPr/>
                    <a:lstStyle/>
                    <a:p>
                      <a:pPr algn="ctr"/>
                      <a:r>
                        <a:rPr lang="en-GB" sz="6000" dirty="0" smtClean="0"/>
                        <a:t>30</a:t>
                      </a:r>
                      <a:endParaRPr lang="en-GB" sz="6000" dirty="0"/>
                    </a:p>
                  </a:txBody>
                  <a:tcPr anchor="ctr"/>
                </a:tc>
                <a:extLst>
                  <a:ext uri="{0D108BD9-81ED-4DB2-BD59-A6C34878D82A}">
                    <a16:rowId xmlns:a16="http://schemas.microsoft.com/office/drawing/2014/main" val="1103767678"/>
                  </a:ext>
                </a:extLst>
              </a:tr>
              <a:tr h="2195573">
                <a:tc>
                  <a:txBody>
                    <a:bodyPr/>
                    <a:lstStyle/>
                    <a:p>
                      <a:pPr algn="ctr"/>
                      <a:r>
                        <a:rPr lang="en-GB" sz="6000" dirty="0" smtClean="0"/>
                        <a:t>53</a:t>
                      </a:r>
                      <a:endParaRPr lang="en-GB" sz="6000" dirty="0"/>
                    </a:p>
                  </a:txBody>
                  <a:tcPr anchor="ctr"/>
                </a:tc>
                <a:tc>
                  <a:txBody>
                    <a:bodyPr/>
                    <a:lstStyle/>
                    <a:p>
                      <a:pPr algn="ctr"/>
                      <a:r>
                        <a:rPr lang="en-GB" sz="6000" dirty="0" smtClean="0"/>
                        <a:t>35</a:t>
                      </a: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1976726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7 x 7=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89231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06" y="365125"/>
            <a:ext cx="11014494" cy="1325563"/>
          </a:xfrm>
        </p:spPr>
        <p:txBody>
          <a:bodyPr>
            <a:normAutofit/>
          </a:bodyPr>
          <a:lstStyle/>
          <a:p>
            <a:r>
              <a:rPr lang="en-GB" sz="6000" b="1" dirty="0" smtClean="0">
                <a:solidFill>
                  <a:srgbClr val="7030A0"/>
                </a:solidFill>
              </a:rPr>
              <a:t>HOMEWORK </a:t>
            </a:r>
            <a:r>
              <a:rPr lang="en-GB" sz="6000" b="1" dirty="0" smtClean="0">
                <a:solidFill>
                  <a:srgbClr val="7030A0"/>
                </a:solidFill>
                <a:sym typeface="Wingdings" panose="05000000000000000000" pitchFamily="2" charset="2"/>
              </a:rPr>
              <a:t></a:t>
            </a:r>
            <a:endParaRPr lang="en-GB" sz="6000" b="1" dirty="0">
              <a:solidFill>
                <a:srgbClr val="7030A0"/>
              </a:solidFill>
            </a:endParaRPr>
          </a:p>
        </p:txBody>
      </p:sp>
      <p:pic>
        <p:nvPicPr>
          <p:cNvPr id="5" name="Picture 4"/>
          <p:cNvPicPr>
            <a:picLocks noChangeAspect="1"/>
          </p:cNvPicPr>
          <p:nvPr/>
        </p:nvPicPr>
        <p:blipFill rotWithShape="1">
          <a:blip r:embed="rId2"/>
          <a:srcRect l="29422" t="11881" r="295"/>
          <a:stretch/>
        </p:blipFill>
        <p:spPr>
          <a:xfrm>
            <a:off x="548640" y="1947462"/>
            <a:ext cx="6855124" cy="4297392"/>
          </a:xfrm>
          <a:prstGeom prst="rect">
            <a:avLst/>
          </a:prstGeom>
        </p:spPr>
      </p:pic>
      <p:sp>
        <p:nvSpPr>
          <p:cNvPr id="7" name="Rectangle 6"/>
          <p:cNvSpPr/>
          <p:nvPr/>
        </p:nvSpPr>
        <p:spPr>
          <a:xfrm>
            <a:off x="1544320" y="1859280"/>
            <a:ext cx="9276080" cy="5078313"/>
          </a:xfrm>
          <a:prstGeom prst="rect">
            <a:avLst/>
          </a:prstGeom>
          <a:solidFill>
            <a:schemeClr val="bg1"/>
          </a:solidFill>
          <a:ln>
            <a:solidFill>
              <a:srgbClr val="FFC000"/>
            </a:solidFill>
          </a:ln>
        </p:spPr>
        <p:txBody>
          <a:bodyPr wrap="square">
            <a:spAutoFit/>
          </a:bodyPr>
          <a:lstStyle/>
          <a:p>
            <a:r>
              <a:rPr lang="en-GB" sz="3600" dirty="0" smtClean="0"/>
              <a:t>Professor Dylan </a:t>
            </a:r>
            <a:r>
              <a:rPr lang="en-GB" sz="3600" dirty="0" err="1" smtClean="0"/>
              <a:t>Wiliam</a:t>
            </a:r>
            <a:r>
              <a:rPr lang="en-GB" sz="3600" dirty="0" smtClean="0"/>
              <a:t>, deputy director of the Institute of Education, says: "Getting pupils to do homework is an incredibly expensive and generally unproductive public relations exercise. Schools push homework because they think parents like it, but most schools don't plan homework well enough for it to be worth doing. This is not to say that homework cannot be good, just that most of it currently isn't."</a:t>
            </a:r>
            <a:endParaRPr lang="en-GB" sz="3600" dirty="0"/>
          </a:p>
        </p:txBody>
      </p:sp>
      <p:pic>
        <p:nvPicPr>
          <p:cNvPr id="3" name="Picture 2"/>
          <p:cNvPicPr>
            <a:picLocks noChangeAspect="1"/>
          </p:cNvPicPr>
          <p:nvPr/>
        </p:nvPicPr>
        <p:blipFill rotWithShape="1">
          <a:blip r:embed="rId3"/>
          <a:srcRect b="8199"/>
          <a:stretch/>
        </p:blipFill>
        <p:spPr>
          <a:xfrm>
            <a:off x="2407921" y="1680460"/>
            <a:ext cx="8544559" cy="4715722"/>
          </a:xfrm>
          <a:prstGeom prst="rect">
            <a:avLst/>
          </a:prstGeom>
        </p:spPr>
      </p:pic>
    </p:spTree>
    <p:extLst>
      <p:ext uri="{BB962C8B-B14F-4D97-AF65-F5344CB8AC3E}">
        <p14:creationId xmlns:p14="http://schemas.microsoft.com/office/powerpoint/2010/main" val="42304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6 x 8=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1062729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6 x 7=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773642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11 x 4=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3575836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8 x 8=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678936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8 x 12=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1864149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solidFill>
                  <a:srgbClr val="0070C0"/>
                </a:solidFill>
              </a:rPr>
              <a:t>7 x 8= </a:t>
            </a:r>
            <a:endParaRPr lang="en-GB" sz="6600"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825623"/>
          <a:ext cx="10515600" cy="4391146"/>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687305137"/>
                    </a:ext>
                  </a:extLst>
                </a:gridCol>
                <a:gridCol w="5257800">
                  <a:extLst>
                    <a:ext uri="{9D8B030D-6E8A-4147-A177-3AD203B41FA5}">
                      <a16:colId xmlns:a16="http://schemas.microsoft.com/office/drawing/2014/main" val="2105658754"/>
                    </a:ext>
                  </a:extLst>
                </a:gridCol>
              </a:tblGrid>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1103767678"/>
                  </a:ext>
                </a:extLst>
              </a:tr>
              <a:tr h="2195573">
                <a:tc>
                  <a:txBody>
                    <a:bodyPr/>
                    <a:lstStyle/>
                    <a:p>
                      <a:pPr algn="ctr"/>
                      <a:endParaRPr lang="en-GB" sz="6000" dirty="0"/>
                    </a:p>
                  </a:txBody>
                  <a:tcPr anchor="ctr"/>
                </a:tc>
                <a:tc>
                  <a:txBody>
                    <a:bodyPr/>
                    <a:lstStyle/>
                    <a:p>
                      <a:pPr algn="ctr"/>
                      <a:endParaRPr lang="en-GB" sz="6000" dirty="0"/>
                    </a:p>
                  </a:txBody>
                  <a:tcPr anchor="ctr"/>
                </a:tc>
                <a:extLst>
                  <a:ext uri="{0D108BD9-81ED-4DB2-BD59-A6C34878D82A}">
                    <a16:rowId xmlns:a16="http://schemas.microsoft.com/office/drawing/2014/main" val="2957694791"/>
                  </a:ext>
                </a:extLst>
              </a:tr>
            </a:tbl>
          </a:graphicData>
        </a:graphic>
      </p:graphicFrame>
    </p:spTree>
    <p:extLst>
      <p:ext uri="{BB962C8B-B14F-4D97-AF65-F5344CB8AC3E}">
        <p14:creationId xmlns:p14="http://schemas.microsoft.com/office/powerpoint/2010/main" val="2764584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ctr"/>
                      <a:r>
                        <a:rPr lang="en-GB" sz="4800" dirty="0" smtClean="0"/>
                        <a:t>10x1</a:t>
                      </a:r>
                      <a:endParaRPr lang="en-GB" sz="4800" dirty="0"/>
                    </a:p>
                  </a:txBody>
                  <a:tcPr anchor="ctr"/>
                </a:tc>
                <a:tc>
                  <a:txBody>
                    <a:bodyPr/>
                    <a:lstStyle/>
                    <a:p>
                      <a:pPr algn="ctr"/>
                      <a:r>
                        <a:rPr lang="en-GB" sz="4800" dirty="0" smtClean="0"/>
                        <a:t>6x8</a:t>
                      </a:r>
                      <a:endParaRPr lang="en-GB" sz="4800" dirty="0"/>
                    </a:p>
                  </a:txBody>
                  <a:tcPr anchor="ctr"/>
                </a:tc>
                <a:extLst>
                  <a:ext uri="{0D108BD9-81ED-4DB2-BD59-A6C34878D82A}">
                    <a16:rowId xmlns:a16="http://schemas.microsoft.com/office/drawing/2014/main" val="2776009184"/>
                  </a:ext>
                </a:extLst>
              </a:tr>
              <a:tr h="979597">
                <a:tc>
                  <a:txBody>
                    <a:bodyPr/>
                    <a:lstStyle/>
                    <a:p>
                      <a:pPr algn="ctr"/>
                      <a:r>
                        <a:rPr lang="en-GB" sz="4800" dirty="0" smtClean="0"/>
                        <a:t>9x7</a:t>
                      </a:r>
                      <a:endParaRPr lang="en-GB" sz="4800" dirty="0"/>
                    </a:p>
                  </a:txBody>
                  <a:tcPr anchor="ctr"/>
                </a:tc>
                <a:tc>
                  <a:txBody>
                    <a:bodyPr/>
                    <a:lstStyle/>
                    <a:p>
                      <a:pPr algn="ctr"/>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ctr"/>
                      <a:r>
                        <a:rPr lang="en-GB" sz="4800" dirty="0" smtClean="0"/>
                        <a:t>12x7</a:t>
                      </a:r>
                      <a:endParaRPr lang="en-GB" sz="4800" dirty="0"/>
                    </a:p>
                  </a:txBody>
                  <a:tcPr anchor="ctr"/>
                </a:tc>
                <a:tc>
                  <a:txBody>
                    <a:bodyPr/>
                    <a:lstStyle/>
                    <a:p>
                      <a:pPr algn="ctr"/>
                      <a:r>
                        <a:rPr lang="en-GB" sz="4800" dirty="0" smtClean="0"/>
                        <a:t>11x4</a:t>
                      </a:r>
                      <a:endParaRPr lang="en-GB" sz="4800" dirty="0"/>
                    </a:p>
                  </a:txBody>
                  <a:tcPr anchor="ctr"/>
                </a:tc>
                <a:extLst>
                  <a:ext uri="{0D108BD9-81ED-4DB2-BD59-A6C34878D82A}">
                    <a16:rowId xmlns:a16="http://schemas.microsoft.com/office/drawing/2014/main" val="2276895865"/>
                  </a:ext>
                </a:extLst>
              </a:tr>
              <a:tr h="979597">
                <a:tc>
                  <a:txBody>
                    <a:bodyPr/>
                    <a:lstStyle/>
                    <a:p>
                      <a:pPr algn="ctr"/>
                      <a:r>
                        <a:rPr lang="en-GB" sz="4800" dirty="0" smtClean="0"/>
                        <a:t>2x3</a:t>
                      </a:r>
                      <a:endParaRPr lang="en-GB" sz="4800" dirty="0"/>
                    </a:p>
                  </a:txBody>
                  <a:tcPr anchor="ctr"/>
                </a:tc>
                <a:tc>
                  <a:txBody>
                    <a:bodyPr/>
                    <a:lstStyle/>
                    <a:p>
                      <a:pPr algn="ctr"/>
                      <a:r>
                        <a:rPr lang="en-GB" sz="4800" dirty="0" smtClean="0"/>
                        <a:t>8x8</a:t>
                      </a:r>
                      <a:endParaRPr lang="en-GB" sz="4800" dirty="0"/>
                    </a:p>
                  </a:txBody>
                  <a:tcPr anchor="ctr"/>
                </a:tc>
                <a:extLst>
                  <a:ext uri="{0D108BD9-81ED-4DB2-BD59-A6C34878D82A}">
                    <a16:rowId xmlns:a16="http://schemas.microsoft.com/office/drawing/2014/main" val="1354142803"/>
                  </a:ext>
                </a:extLst>
              </a:tr>
              <a:tr h="979597">
                <a:tc>
                  <a:txBody>
                    <a:bodyPr/>
                    <a:lstStyle/>
                    <a:p>
                      <a:pPr algn="ctr"/>
                      <a:r>
                        <a:rPr lang="en-GB" sz="4800" dirty="0" smtClean="0"/>
                        <a:t>9x12</a:t>
                      </a:r>
                      <a:endParaRPr lang="en-GB" sz="4800" dirty="0"/>
                    </a:p>
                  </a:txBody>
                  <a:tcPr anchor="ctr"/>
                </a:tc>
                <a:tc>
                  <a:txBody>
                    <a:bodyPr/>
                    <a:lstStyle/>
                    <a:p>
                      <a:pPr algn="ctr"/>
                      <a:r>
                        <a:rPr lang="en-GB" sz="4800" dirty="0" smtClean="0"/>
                        <a:t>8x12</a:t>
                      </a:r>
                      <a:endParaRPr lang="en-GB" sz="4800" dirty="0"/>
                    </a:p>
                  </a:txBody>
                  <a:tcPr anchor="ctr"/>
                </a:tc>
                <a:extLst>
                  <a:ext uri="{0D108BD9-81ED-4DB2-BD59-A6C34878D82A}">
                    <a16:rowId xmlns:a16="http://schemas.microsoft.com/office/drawing/2014/main" val="3957116420"/>
                  </a:ext>
                </a:extLst>
              </a:tr>
              <a:tr h="979597">
                <a:tc>
                  <a:txBody>
                    <a:bodyPr/>
                    <a:lstStyle/>
                    <a:p>
                      <a:pPr algn="ctr"/>
                      <a:r>
                        <a:rPr lang="en-GB" sz="4800" dirty="0" smtClean="0"/>
                        <a:t>7x5</a:t>
                      </a:r>
                      <a:endParaRPr lang="en-GB" sz="4800" dirty="0"/>
                    </a:p>
                  </a:txBody>
                  <a:tcPr anchor="ctr"/>
                </a:tc>
                <a:tc>
                  <a:txBody>
                    <a:bodyPr/>
                    <a:lstStyle/>
                    <a:p>
                      <a:pPr algn="ctr"/>
                      <a:r>
                        <a:rPr lang="en-GB" sz="4800" dirty="0" smtClean="0"/>
                        <a:t>7x8</a:t>
                      </a:r>
                      <a:endParaRPr lang="en-GB" sz="4800" dirty="0"/>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4022507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solidFill>
                            <a:srgbClr val="0070C0"/>
                          </a:solidFill>
                        </a:rPr>
                        <a:t>repetition</a:t>
                      </a:r>
                      <a:endParaRPr lang="en-GB" sz="2000" dirty="0">
                        <a:solidFill>
                          <a:srgbClr val="0070C0"/>
                        </a:solidFill>
                      </a:endParaRPr>
                    </a:p>
                  </a:txBody>
                  <a:tcPr anchor="ctr"/>
                </a:tc>
                <a:tc>
                  <a:txBody>
                    <a:bodyPr/>
                    <a:lstStyle/>
                    <a:p>
                      <a:pPr algn="l"/>
                      <a:r>
                        <a:rPr lang="en-GB" sz="4800" dirty="0" smtClean="0"/>
                        <a:t>6x8</a:t>
                      </a:r>
                      <a:endParaRPr lang="en-GB" sz="4800" dirty="0"/>
                    </a:p>
                  </a:txBody>
                  <a:tcPr anchor="ctr"/>
                </a:tc>
                <a:extLst>
                  <a:ext uri="{0D108BD9-81ED-4DB2-BD59-A6C34878D82A}">
                    <a16:rowId xmlns:a16="http://schemas.microsoft.com/office/drawing/2014/main" val="2776009184"/>
                  </a:ext>
                </a:extLst>
              </a:tr>
              <a:tr h="979597">
                <a:tc>
                  <a:txBody>
                    <a:bodyPr/>
                    <a:lstStyle/>
                    <a:p>
                      <a:pPr algn="l"/>
                      <a:r>
                        <a:rPr lang="en-GB" sz="4800" dirty="0" smtClean="0"/>
                        <a:t>9x7 </a:t>
                      </a:r>
                      <a:endParaRPr lang="en-GB" sz="4800" dirty="0"/>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a:t>
                      </a:r>
                      <a:endParaRPr lang="en-GB" sz="4800" dirty="0"/>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solidFill>
                            <a:srgbClr val="0070C0"/>
                          </a:solidFill>
                        </a:rPr>
                        <a:t>repetition</a:t>
                      </a:r>
                      <a:endParaRPr lang="en-GB" sz="2000" dirty="0">
                        <a:solidFill>
                          <a:srgbClr val="0070C0"/>
                        </a:solidFill>
                      </a:endParaRPr>
                    </a:p>
                  </a:txBody>
                  <a:tcPr anchor="ctr"/>
                </a:tc>
                <a:tc>
                  <a:txBody>
                    <a:bodyPr/>
                    <a:lstStyle/>
                    <a:p>
                      <a:pPr algn="l"/>
                      <a:r>
                        <a:rPr lang="en-GB" sz="4800" dirty="0" smtClean="0"/>
                        <a:t>8x8</a:t>
                      </a:r>
                      <a:endParaRPr lang="en-GB" sz="4800" dirty="0"/>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a:t>
                      </a:r>
                      <a:endParaRPr lang="en-GB" sz="4800" dirty="0"/>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a:t>
                      </a:r>
                      <a:endParaRPr lang="en-GB" sz="4800" dirty="0"/>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4132212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a:t>
                      </a:r>
                      <a:endParaRPr lang="en-GB" sz="4800" dirty="0"/>
                    </a:p>
                  </a:txBody>
                  <a:tcPr anchor="ctr"/>
                </a:tc>
                <a:extLst>
                  <a:ext uri="{0D108BD9-81ED-4DB2-BD59-A6C34878D82A}">
                    <a16:rowId xmlns:a16="http://schemas.microsoft.com/office/drawing/2014/main" val="2776009184"/>
                  </a:ext>
                </a:extLst>
              </a:tr>
              <a:tr h="979597">
                <a:tc>
                  <a:txBody>
                    <a:bodyPr/>
                    <a:lstStyle/>
                    <a:p>
                      <a:pPr algn="l"/>
                      <a:r>
                        <a:rPr lang="en-GB" sz="4800" dirty="0" smtClean="0"/>
                        <a:t>9x7 </a:t>
                      </a:r>
                      <a:endParaRPr lang="en-GB" sz="4800" dirty="0"/>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rgbClr val="0070C0"/>
                          </a:solidFill>
                        </a:rPr>
                        <a:t>easy to remember visually ( until</a:t>
                      </a:r>
                      <a:r>
                        <a:rPr lang="en-GB" sz="1400" baseline="0" dirty="0" smtClean="0">
                          <a:solidFill>
                            <a:srgbClr val="0070C0"/>
                          </a:solidFill>
                        </a:rPr>
                        <a:t> 11x11 &amp; 12x11)</a:t>
                      </a:r>
                      <a:endParaRPr lang="en-GB" sz="4800" dirty="0">
                        <a:solidFill>
                          <a:srgbClr val="0070C0"/>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a:t>
                      </a:r>
                      <a:endParaRPr lang="en-GB" sz="4800" dirty="0"/>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a:t>
                      </a:r>
                      <a:endParaRPr lang="en-GB" sz="4800" dirty="0"/>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a:t>
                      </a:r>
                      <a:endParaRPr lang="en-GB" sz="4800" dirty="0"/>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684521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a:t>
                      </a:r>
                      <a:endParaRPr lang="en-GB" sz="4800" dirty="0"/>
                    </a:p>
                  </a:txBody>
                  <a:tcPr anchor="ctr"/>
                </a:tc>
                <a:extLst>
                  <a:ext uri="{0D108BD9-81ED-4DB2-BD59-A6C34878D82A}">
                    <a16:rowId xmlns:a16="http://schemas.microsoft.com/office/drawing/2014/main" val="2776009184"/>
                  </a:ext>
                </a:extLst>
              </a:tr>
              <a:tr h="979597">
                <a:tc>
                  <a:txBody>
                    <a:bodyPr/>
                    <a:lstStyle/>
                    <a:p>
                      <a:pPr algn="l"/>
                      <a:r>
                        <a:rPr lang="en-GB" sz="4800" dirty="0" smtClean="0"/>
                        <a:t>9x7 </a:t>
                      </a:r>
                      <a:endParaRPr lang="en-GB" sz="4800" dirty="0"/>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chemeClr val="tx1"/>
                          </a:solidFill>
                        </a:rPr>
                        <a:t>easy to remember visually ( until</a:t>
                      </a:r>
                      <a:r>
                        <a:rPr lang="en-GB" sz="1400" baseline="0" dirty="0" smtClean="0">
                          <a:solidFill>
                            <a:schemeClr val="tx1"/>
                          </a:solidFill>
                        </a:rPr>
                        <a:t> 11x11 &amp; 12x11)</a:t>
                      </a:r>
                      <a:endParaRPr lang="en-GB" sz="4800" dirty="0">
                        <a:solidFill>
                          <a:schemeClr val="tx1"/>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 = </a:t>
                      </a:r>
                      <a:r>
                        <a:rPr lang="en-GB" sz="2400" dirty="0" smtClean="0">
                          <a:solidFill>
                            <a:schemeClr val="accent1"/>
                          </a:solidFill>
                        </a:rPr>
                        <a:t>Rhyme</a:t>
                      </a:r>
                      <a:endParaRPr lang="en-GB" sz="2400" dirty="0">
                        <a:solidFill>
                          <a:schemeClr val="accent1"/>
                        </a:solidFill>
                      </a:endParaRPr>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a:t>
                      </a:r>
                      <a:endParaRPr lang="en-GB" sz="4800" dirty="0"/>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a:t>
                      </a:r>
                      <a:endParaRPr lang="en-GB" sz="4800" dirty="0"/>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103611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don’t want children wasting their time doing tasks that don’t impact on learning </a:t>
            </a:r>
          </a:p>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don’t want parents having to constantly nag their children to complete things they don’t understand</a:t>
            </a:r>
          </a:p>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don’t want to stress out parents if they don’t know how to help their child (or with the nagging!)</a:t>
            </a:r>
          </a:p>
          <a:p>
            <a:pPr marL="342900" lvl="0" indent="-342900">
              <a:lnSpc>
                <a:spcPct val="107000"/>
              </a:lnSpc>
              <a:spcAft>
                <a:spcPts val="80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don’t want parents doing the homework for their children!</a:t>
            </a:r>
          </a:p>
          <a:p>
            <a:endParaRPr lang="en-GB" dirty="0"/>
          </a:p>
        </p:txBody>
      </p:sp>
    </p:spTree>
    <p:extLst>
      <p:ext uri="{BB962C8B-B14F-4D97-AF65-F5344CB8AC3E}">
        <p14:creationId xmlns:p14="http://schemas.microsoft.com/office/powerpoint/2010/main" val="12253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a:t>
                      </a:r>
                      <a:endParaRPr lang="en-GB" sz="4800" dirty="0"/>
                    </a:p>
                  </a:txBody>
                  <a:tcPr anchor="ctr"/>
                </a:tc>
                <a:extLst>
                  <a:ext uri="{0D108BD9-81ED-4DB2-BD59-A6C34878D82A}">
                    <a16:rowId xmlns:a16="http://schemas.microsoft.com/office/drawing/2014/main" val="2776009184"/>
                  </a:ext>
                </a:extLst>
              </a:tr>
              <a:tr h="979597">
                <a:tc>
                  <a:txBody>
                    <a:bodyPr/>
                    <a:lstStyle/>
                    <a:p>
                      <a:pPr algn="l"/>
                      <a:r>
                        <a:rPr lang="en-GB" sz="4800" dirty="0" smtClean="0"/>
                        <a:t>9x7 </a:t>
                      </a:r>
                      <a:endParaRPr lang="en-GB" sz="4800" dirty="0"/>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chemeClr val="tx1"/>
                          </a:solidFill>
                        </a:rPr>
                        <a:t>easy to remember visually ( until</a:t>
                      </a:r>
                      <a:r>
                        <a:rPr lang="en-GB" sz="1400" baseline="0" dirty="0" smtClean="0">
                          <a:solidFill>
                            <a:schemeClr val="tx1"/>
                          </a:solidFill>
                        </a:rPr>
                        <a:t> 11x11 &amp; 12x11)</a:t>
                      </a:r>
                      <a:endParaRPr lang="en-GB" sz="4800" dirty="0">
                        <a:solidFill>
                          <a:schemeClr val="tx1"/>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 = </a:t>
                      </a:r>
                      <a:r>
                        <a:rPr lang="en-GB" sz="2400" dirty="0" smtClean="0">
                          <a:solidFill>
                            <a:schemeClr val="tx1"/>
                          </a:solidFill>
                        </a:rPr>
                        <a:t>Rhyme</a:t>
                      </a:r>
                      <a:endParaRPr lang="en-GB" sz="2400" dirty="0">
                        <a:solidFill>
                          <a:schemeClr val="tx1"/>
                        </a:solidFill>
                      </a:endParaRPr>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a:t>
                      </a:r>
                      <a:endParaRPr lang="en-GB" sz="4800" dirty="0"/>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 = </a:t>
                      </a:r>
                      <a:r>
                        <a:rPr lang="en-GB" sz="2800" dirty="0" smtClean="0">
                          <a:solidFill>
                            <a:srgbClr val="0070C0"/>
                          </a:solidFill>
                        </a:rPr>
                        <a:t>visual 5-6-7-8</a:t>
                      </a:r>
                      <a:endParaRPr lang="en-GB" sz="2800" dirty="0">
                        <a:solidFill>
                          <a:srgbClr val="0070C0"/>
                        </a:solidFill>
                      </a:endParaRPr>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2384476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a:t>
                      </a:r>
                      <a:endParaRPr lang="en-GB" sz="4800" dirty="0"/>
                    </a:p>
                  </a:txBody>
                  <a:tcPr anchor="ctr"/>
                </a:tc>
                <a:extLst>
                  <a:ext uri="{0D108BD9-81ED-4DB2-BD59-A6C34878D82A}">
                    <a16:rowId xmlns:a16="http://schemas.microsoft.com/office/drawing/2014/main" val="2776009184"/>
                  </a:ext>
                </a:extLst>
              </a:tr>
              <a:tr h="979597">
                <a:tc>
                  <a:txBody>
                    <a:bodyPr/>
                    <a:lstStyle/>
                    <a:p>
                      <a:pPr algn="l"/>
                      <a:r>
                        <a:rPr lang="en-GB" sz="4800" dirty="0" smtClean="0"/>
                        <a:t>9x7  = </a:t>
                      </a:r>
                      <a:r>
                        <a:rPr lang="en-GB" sz="2400" dirty="0" smtClean="0">
                          <a:solidFill>
                            <a:srgbClr val="0070C0"/>
                          </a:solidFill>
                        </a:rPr>
                        <a:t>always 1 lower</a:t>
                      </a:r>
                      <a:r>
                        <a:rPr lang="en-GB" sz="2400" baseline="0" dirty="0" smtClean="0">
                          <a:solidFill>
                            <a:srgbClr val="0070C0"/>
                          </a:solidFill>
                        </a:rPr>
                        <a:t> (until 10x9)</a:t>
                      </a:r>
                      <a:endParaRPr lang="en-GB" sz="2400" dirty="0">
                        <a:solidFill>
                          <a:srgbClr val="0070C0"/>
                        </a:solidFill>
                      </a:endParaRPr>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chemeClr val="tx1"/>
                          </a:solidFill>
                        </a:rPr>
                        <a:t>easy to remember visually ( until</a:t>
                      </a:r>
                      <a:r>
                        <a:rPr lang="en-GB" sz="1400" baseline="0" dirty="0" smtClean="0">
                          <a:solidFill>
                            <a:schemeClr val="tx1"/>
                          </a:solidFill>
                        </a:rPr>
                        <a:t> 11x11 &amp; 12x11)</a:t>
                      </a:r>
                      <a:endParaRPr lang="en-GB" sz="4800" dirty="0">
                        <a:solidFill>
                          <a:schemeClr val="tx1"/>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 = </a:t>
                      </a:r>
                      <a:r>
                        <a:rPr lang="en-GB" sz="2400" dirty="0" smtClean="0">
                          <a:solidFill>
                            <a:schemeClr val="tx1"/>
                          </a:solidFill>
                        </a:rPr>
                        <a:t>Rhyme</a:t>
                      </a:r>
                      <a:endParaRPr lang="en-GB" sz="2400" dirty="0">
                        <a:solidFill>
                          <a:schemeClr val="tx1"/>
                        </a:solidFill>
                      </a:endParaRPr>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a:t>
                      </a:r>
                      <a:endParaRPr lang="en-GB" sz="4800" dirty="0"/>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 = </a:t>
                      </a:r>
                      <a:r>
                        <a:rPr lang="en-GB" sz="2800" dirty="0" smtClean="0">
                          <a:solidFill>
                            <a:schemeClr val="tx1"/>
                          </a:solidFill>
                        </a:rPr>
                        <a:t>visual 5-6-7-8</a:t>
                      </a:r>
                      <a:endParaRPr lang="en-GB" sz="2800" dirty="0">
                        <a:solidFill>
                          <a:schemeClr val="tx1"/>
                        </a:solidFill>
                      </a:endParaRPr>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4109741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a:t>
                      </a:r>
                      <a:endParaRPr lang="en-GB" sz="4800" dirty="0">
                        <a:solidFill>
                          <a:srgbClr val="0070C0"/>
                        </a:solidFill>
                      </a:endParaRPr>
                    </a:p>
                  </a:txBody>
                  <a:tcPr anchor="ctr"/>
                </a:tc>
                <a:extLst>
                  <a:ext uri="{0D108BD9-81ED-4DB2-BD59-A6C34878D82A}">
                    <a16:rowId xmlns:a16="http://schemas.microsoft.com/office/drawing/2014/main" val="2776009184"/>
                  </a:ext>
                </a:extLst>
              </a:tr>
              <a:tr h="979597">
                <a:tc>
                  <a:txBody>
                    <a:bodyPr/>
                    <a:lstStyle/>
                    <a:p>
                      <a:pPr algn="l"/>
                      <a:r>
                        <a:rPr lang="en-GB" sz="4800" dirty="0" smtClean="0"/>
                        <a:t>9x7  = </a:t>
                      </a:r>
                      <a:r>
                        <a:rPr lang="en-GB" sz="2400" dirty="0" smtClean="0">
                          <a:solidFill>
                            <a:schemeClr val="tx1"/>
                          </a:solidFill>
                        </a:rPr>
                        <a:t>always 1 lower</a:t>
                      </a:r>
                      <a:r>
                        <a:rPr lang="en-GB" sz="2400" baseline="0" dirty="0" smtClean="0">
                          <a:solidFill>
                            <a:schemeClr val="tx1"/>
                          </a:solidFill>
                        </a:rPr>
                        <a:t> (until 10x9)</a:t>
                      </a:r>
                      <a:endParaRPr lang="en-GB" sz="2400" dirty="0">
                        <a:solidFill>
                          <a:schemeClr val="tx1"/>
                        </a:solidFill>
                      </a:endParaRPr>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chemeClr val="tx1"/>
                          </a:solidFill>
                        </a:rPr>
                        <a:t>easy to remember visually ( until</a:t>
                      </a:r>
                      <a:r>
                        <a:rPr lang="en-GB" sz="1400" baseline="0" dirty="0" smtClean="0">
                          <a:solidFill>
                            <a:schemeClr val="tx1"/>
                          </a:solidFill>
                        </a:rPr>
                        <a:t> 11x11 &amp; 12x11)</a:t>
                      </a:r>
                      <a:endParaRPr lang="en-GB" sz="4800" dirty="0">
                        <a:solidFill>
                          <a:schemeClr val="tx1"/>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 = </a:t>
                      </a:r>
                      <a:r>
                        <a:rPr lang="en-GB" sz="2400" dirty="0" smtClean="0">
                          <a:solidFill>
                            <a:schemeClr val="tx1"/>
                          </a:solidFill>
                        </a:rPr>
                        <a:t>Rhyme</a:t>
                      </a:r>
                      <a:endParaRPr lang="en-GB" sz="2400" dirty="0">
                        <a:solidFill>
                          <a:schemeClr val="tx1"/>
                        </a:solidFill>
                      </a:endParaRPr>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 = </a:t>
                      </a:r>
                      <a:r>
                        <a:rPr lang="en-GB" sz="2800" dirty="0" smtClean="0">
                          <a:solidFill>
                            <a:srgbClr val="0070C0"/>
                          </a:solidFill>
                        </a:rPr>
                        <a:t>8x10 +16</a:t>
                      </a:r>
                      <a:endParaRPr lang="en-GB" sz="4800" dirty="0">
                        <a:solidFill>
                          <a:srgbClr val="0070C0"/>
                        </a:solidFill>
                      </a:endParaRPr>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 = </a:t>
                      </a:r>
                      <a:r>
                        <a:rPr lang="en-GB" sz="2800" dirty="0" smtClean="0">
                          <a:solidFill>
                            <a:schemeClr val="tx1"/>
                          </a:solidFill>
                        </a:rPr>
                        <a:t>visual 5-6-7-8</a:t>
                      </a:r>
                      <a:endParaRPr lang="en-GB" sz="2800" dirty="0">
                        <a:solidFill>
                          <a:schemeClr val="tx1"/>
                        </a:solidFill>
                      </a:endParaRPr>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1035684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 = </a:t>
                      </a:r>
                      <a:r>
                        <a:rPr lang="en-GB" sz="4800" dirty="0" err="1" smtClean="0">
                          <a:solidFill>
                            <a:srgbClr val="0070C0"/>
                          </a:solidFill>
                        </a:rPr>
                        <a:t>grrrrr</a:t>
                      </a:r>
                      <a:r>
                        <a:rPr lang="en-GB" sz="4800" dirty="0" smtClean="0">
                          <a:solidFill>
                            <a:srgbClr val="0070C0"/>
                          </a:solidFill>
                        </a:rPr>
                        <a:t>!!!</a:t>
                      </a:r>
                      <a:endParaRPr lang="en-GB" sz="4800" dirty="0">
                        <a:solidFill>
                          <a:srgbClr val="0070C0"/>
                        </a:solidFill>
                      </a:endParaRPr>
                    </a:p>
                  </a:txBody>
                  <a:tcPr anchor="ctr"/>
                </a:tc>
                <a:extLst>
                  <a:ext uri="{0D108BD9-81ED-4DB2-BD59-A6C34878D82A}">
                    <a16:rowId xmlns:a16="http://schemas.microsoft.com/office/drawing/2014/main" val="2776009184"/>
                  </a:ext>
                </a:extLst>
              </a:tr>
              <a:tr h="979597">
                <a:tc>
                  <a:txBody>
                    <a:bodyPr/>
                    <a:lstStyle/>
                    <a:p>
                      <a:pPr algn="l"/>
                      <a:r>
                        <a:rPr lang="en-GB" sz="4800" dirty="0" smtClean="0"/>
                        <a:t>9x7  = </a:t>
                      </a:r>
                      <a:r>
                        <a:rPr lang="en-GB" sz="2400" dirty="0" smtClean="0">
                          <a:solidFill>
                            <a:schemeClr val="tx1"/>
                          </a:solidFill>
                        </a:rPr>
                        <a:t>always 1 lower</a:t>
                      </a:r>
                      <a:r>
                        <a:rPr lang="en-GB" sz="2400" baseline="0" dirty="0" smtClean="0">
                          <a:solidFill>
                            <a:schemeClr val="tx1"/>
                          </a:solidFill>
                        </a:rPr>
                        <a:t> (until 10x9)</a:t>
                      </a:r>
                      <a:endParaRPr lang="en-GB" sz="2400" dirty="0">
                        <a:solidFill>
                          <a:schemeClr val="tx1"/>
                        </a:solidFill>
                      </a:endParaRPr>
                    </a:p>
                  </a:txBody>
                  <a:tcPr anchor="ctr"/>
                </a:tc>
                <a:tc>
                  <a:txBody>
                    <a:bodyPr/>
                    <a:lstStyle/>
                    <a:p>
                      <a:pPr algn="l"/>
                      <a:r>
                        <a:rPr lang="en-GB" sz="4800" dirty="0" smtClean="0"/>
                        <a:t>6x7</a:t>
                      </a:r>
                      <a:endParaRPr lang="en-GB" sz="4800" dirty="0"/>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chemeClr val="tx1"/>
                          </a:solidFill>
                        </a:rPr>
                        <a:t>easy to remember visually ( until</a:t>
                      </a:r>
                      <a:r>
                        <a:rPr lang="en-GB" sz="1400" baseline="0" dirty="0" smtClean="0">
                          <a:solidFill>
                            <a:schemeClr val="tx1"/>
                          </a:solidFill>
                        </a:rPr>
                        <a:t> 11x11 &amp; 12x11)</a:t>
                      </a:r>
                      <a:endParaRPr lang="en-GB" sz="4800" dirty="0">
                        <a:solidFill>
                          <a:schemeClr val="tx1"/>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 = </a:t>
                      </a:r>
                      <a:r>
                        <a:rPr lang="en-GB" sz="2400" dirty="0" smtClean="0">
                          <a:solidFill>
                            <a:schemeClr val="tx1"/>
                          </a:solidFill>
                        </a:rPr>
                        <a:t>Rhyme</a:t>
                      </a:r>
                      <a:endParaRPr lang="en-GB" sz="2400" dirty="0">
                        <a:solidFill>
                          <a:schemeClr val="tx1"/>
                        </a:solidFill>
                      </a:endParaRPr>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 = </a:t>
                      </a:r>
                      <a:r>
                        <a:rPr lang="en-GB" sz="2800" dirty="0" smtClean="0">
                          <a:solidFill>
                            <a:schemeClr val="tx1"/>
                          </a:solidFill>
                        </a:rPr>
                        <a:t>8x10 +16</a:t>
                      </a:r>
                      <a:endParaRPr lang="en-GB" sz="4800" dirty="0">
                        <a:solidFill>
                          <a:schemeClr val="tx1"/>
                        </a:solidFill>
                      </a:endParaRPr>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 = </a:t>
                      </a:r>
                      <a:r>
                        <a:rPr lang="en-GB" sz="2800" dirty="0" smtClean="0">
                          <a:solidFill>
                            <a:schemeClr val="tx1"/>
                          </a:solidFill>
                        </a:rPr>
                        <a:t>visual 5-6-7-8</a:t>
                      </a:r>
                      <a:endParaRPr lang="en-GB" sz="2800" dirty="0">
                        <a:solidFill>
                          <a:schemeClr val="tx1"/>
                        </a:solidFill>
                      </a:endParaRPr>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4138003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7025" y="425450"/>
          <a:ext cx="11312884" cy="5877582"/>
        </p:xfrm>
        <a:graphic>
          <a:graphicData uri="http://schemas.openxmlformats.org/drawingml/2006/table">
            <a:tbl>
              <a:tblPr firstRow="1" bandRow="1">
                <a:tableStyleId>{2D5ABB26-0587-4C30-8999-92F81FD0307C}</a:tableStyleId>
              </a:tblPr>
              <a:tblGrid>
                <a:gridCol w="5656442">
                  <a:extLst>
                    <a:ext uri="{9D8B030D-6E8A-4147-A177-3AD203B41FA5}">
                      <a16:colId xmlns:a16="http://schemas.microsoft.com/office/drawing/2014/main" val="1485431345"/>
                    </a:ext>
                  </a:extLst>
                </a:gridCol>
                <a:gridCol w="5656442">
                  <a:extLst>
                    <a:ext uri="{9D8B030D-6E8A-4147-A177-3AD203B41FA5}">
                      <a16:colId xmlns:a16="http://schemas.microsoft.com/office/drawing/2014/main" val="3943044321"/>
                    </a:ext>
                  </a:extLst>
                </a:gridCol>
              </a:tblGrid>
              <a:tr h="979597">
                <a:tc>
                  <a:txBody>
                    <a:bodyPr/>
                    <a:lstStyle/>
                    <a:p>
                      <a:pPr algn="l"/>
                      <a:r>
                        <a:rPr lang="en-GB" sz="4800" dirty="0" smtClean="0"/>
                        <a:t>10x1 = </a:t>
                      </a:r>
                      <a:r>
                        <a:rPr lang="en-GB" sz="2000" dirty="0" smtClean="0"/>
                        <a:t>repetition</a:t>
                      </a:r>
                      <a:endParaRPr lang="en-GB" sz="2000" dirty="0"/>
                    </a:p>
                  </a:txBody>
                  <a:tcPr anchor="ctr"/>
                </a:tc>
                <a:tc>
                  <a:txBody>
                    <a:bodyPr/>
                    <a:lstStyle/>
                    <a:p>
                      <a:pPr algn="l"/>
                      <a:r>
                        <a:rPr lang="en-GB" sz="4800" dirty="0" smtClean="0"/>
                        <a:t>6x8 = </a:t>
                      </a:r>
                      <a:r>
                        <a:rPr lang="en-GB" sz="3600" dirty="0" err="1" smtClean="0">
                          <a:solidFill>
                            <a:schemeClr val="tx1"/>
                          </a:solidFill>
                        </a:rPr>
                        <a:t>grrrrr</a:t>
                      </a:r>
                      <a:r>
                        <a:rPr lang="en-GB" sz="3600" dirty="0" smtClean="0">
                          <a:solidFill>
                            <a:schemeClr val="tx1"/>
                          </a:solidFill>
                        </a:rPr>
                        <a:t>!!!</a:t>
                      </a:r>
                      <a:endParaRPr lang="en-GB" sz="4800" dirty="0">
                        <a:solidFill>
                          <a:schemeClr val="tx1"/>
                        </a:solidFill>
                      </a:endParaRPr>
                    </a:p>
                  </a:txBody>
                  <a:tcPr anchor="ctr"/>
                </a:tc>
                <a:extLst>
                  <a:ext uri="{0D108BD9-81ED-4DB2-BD59-A6C34878D82A}">
                    <a16:rowId xmlns:a16="http://schemas.microsoft.com/office/drawing/2014/main" val="2776009184"/>
                  </a:ext>
                </a:extLst>
              </a:tr>
              <a:tr h="979597">
                <a:tc>
                  <a:txBody>
                    <a:bodyPr/>
                    <a:lstStyle/>
                    <a:p>
                      <a:pPr algn="l"/>
                      <a:r>
                        <a:rPr lang="en-GB" sz="4800" dirty="0" smtClean="0"/>
                        <a:t>9x7  = </a:t>
                      </a:r>
                      <a:r>
                        <a:rPr lang="en-GB" sz="2400" dirty="0" smtClean="0">
                          <a:solidFill>
                            <a:schemeClr val="tx1"/>
                          </a:solidFill>
                        </a:rPr>
                        <a:t>always 1 lower</a:t>
                      </a:r>
                      <a:r>
                        <a:rPr lang="en-GB" sz="2400" baseline="0" dirty="0" smtClean="0">
                          <a:solidFill>
                            <a:schemeClr val="tx1"/>
                          </a:solidFill>
                        </a:rPr>
                        <a:t> (until 10x9)</a:t>
                      </a:r>
                      <a:endParaRPr lang="en-GB" sz="2400" dirty="0">
                        <a:solidFill>
                          <a:schemeClr val="tx1"/>
                        </a:solidFill>
                      </a:endParaRPr>
                    </a:p>
                  </a:txBody>
                  <a:tcPr anchor="ctr"/>
                </a:tc>
                <a:tc>
                  <a:txBody>
                    <a:bodyPr/>
                    <a:lstStyle/>
                    <a:p>
                      <a:pPr algn="l"/>
                      <a:r>
                        <a:rPr lang="en-GB" sz="4800" dirty="0" smtClean="0"/>
                        <a:t>6x7 = </a:t>
                      </a:r>
                      <a:r>
                        <a:rPr lang="en-GB" sz="4800" dirty="0" err="1" smtClean="0">
                          <a:solidFill>
                            <a:srgbClr val="0070C0"/>
                          </a:solidFill>
                        </a:rPr>
                        <a:t>grrr</a:t>
                      </a:r>
                      <a:r>
                        <a:rPr lang="en-GB" sz="4800" baseline="0" dirty="0" smtClean="0">
                          <a:solidFill>
                            <a:srgbClr val="0070C0"/>
                          </a:solidFill>
                        </a:rPr>
                        <a:t> x2= visual </a:t>
                      </a:r>
                      <a:endParaRPr lang="en-GB" sz="4800" dirty="0">
                        <a:solidFill>
                          <a:srgbClr val="0070C0"/>
                        </a:solidFill>
                      </a:endParaRPr>
                    </a:p>
                  </a:txBody>
                  <a:tcPr anchor="ctr"/>
                </a:tc>
                <a:extLst>
                  <a:ext uri="{0D108BD9-81ED-4DB2-BD59-A6C34878D82A}">
                    <a16:rowId xmlns:a16="http://schemas.microsoft.com/office/drawing/2014/main" val="1485777528"/>
                  </a:ext>
                </a:extLst>
              </a:tr>
              <a:tr h="979597">
                <a:tc>
                  <a:txBody>
                    <a:bodyPr/>
                    <a:lstStyle/>
                    <a:p>
                      <a:pPr algn="l"/>
                      <a:r>
                        <a:rPr lang="en-GB" sz="4800" dirty="0" smtClean="0"/>
                        <a:t>12x7</a:t>
                      </a:r>
                      <a:endParaRPr lang="en-GB" sz="4800" dirty="0"/>
                    </a:p>
                  </a:txBody>
                  <a:tcPr anchor="ctr"/>
                </a:tc>
                <a:tc>
                  <a:txBody>
                    <a:bodyPr/>
                    <a:lstStyle/>
                    <a:p>
                      <a:pPr algn="l"/>
                      <a:r>
                        <a:rPr lang="en-GB" sz="4800" dirty="0" smtClean="0"/>
                        <a:t>11x4 = </a:t>
                      </a:r>
                      <a:r>
                        <a:rPr lang="en-GB" sz="1400" dirty="0" smtClean="0">
                          <a:solidFill>
                            <a:schemeClr val="tx1"/>
                          </a:solidFill>
                        </a:rPr>
                        <a:t>easy to remember visually ( until</a:t>
                      </a:r>
                      <a:r>
                        <a:rPr lang="en-GB" sz="1400" baseline="0" dirty="0" smtClean="0">
                          <a:solidFill>
                            <a:schemeClr val="tx1"/>
                          </a:solidFill>
                        </a:rPr>
                        <a:t> 11x11 &amp; 12x11)</a:t>
                      </a:r>
                      <a:endParaRPr lang="en-GB" sz="4800" dirty="0">
                        <a:solidFill>
                          <a:schemeClr val="tx1"/>
                        </a:solidFill>
                      </a:endParaRPr>
                    </a:p>
                  </a:txBody>
                  <a:tcPr anchor="ctr"/>
                </a:tc>
                <a:extLst>
                  <a:ext uri="{0D108BD9-81ED-4DB2-BD59-A6C34878D82A}">
                    <a16:rowId xmlns:a16="http://schemas.microsoft.com/office/drawing/2014/main" val="2276895865"/>
                  </a:ext>
                </a:extLst>
              </a:tr>
              <a:tr h="979597">
                <a:tc>
                  <a:txBody>
                    <a:bodyPr/>
                    <a:lstStyle/>
                    <a:p>
                      <a:pPr algn="l"/>
                      <a:r>
                        <a:rPr lang="en-GB" sz="4800" dirty="0" smtClean="0"/>
                        <a:t>2x3 =</a:t>
                      </a:r>
                      <a:r>
                        <a:rPr lang="en-GB" sz="4800" baseline="0" dirty="0" smtClean="0"/>
                        <a:t> </a:t>
                      </a:r>
                      <a:r>
                        <a:rPr lang="en-GB" sz="2000" baseline="0" dirty="0" smtClean="0"/>
                        <a:t>repetition</a:t>
                      </a:r>
                      <a:endParaRPr lang="en-GB" sz="2000" dirty="0"/>
                    </a:p>
                  </a:txBody>
                  <a:tcPr anchor="ctr"/>
                </a:tc>
                <a:tc>
                  <a:txBody>
                    <a:bodyPr/>
                    <a:lstStyle/>
                    <a:p>
                      <a:pPr algn="l"/>
                      <a:r>
                        <a:rPr lang="en-GB" sz="4800" dirty="0" smtClean="0"/>
                        <a:t>8x8 = </a:t>
                      </a:r>
                      <a:r>
                        <a:rPr lang="en-GB" sz="2400" dirty="0" smtClean="0">
                          <a:solidFill>
                            <a:schemeClr val="tx1"/>
                          </a:solidFill>
                        </a:rPr>
                        <a:t>Rhyme</a:t>
                      </a:r>
                      <a:endParaRPr lang="en-GB" sz="2400" dirty="0">
                        <a:solidFill>
                          <a:schemeClr val="tx1"/>
                        </a:solidFill>
                      </a:endParaRPr>
                    </a:p>
                  </a:txBody>
                  <a:tcPr anchor="ctr"/>
                </a:tc>
                <a:extLst>
                  <a:ext uri="{0D108BD9-81ED-4DB2-BD59-A6C34878D82A}">
                    <a16:rowId xmlns:a16="http://schemas.microsoft.com/office/drawing/2014/main" val="1354142803"/>
                  </a:ext>
                </a:extLst>
              </a:tr>
              <a:tr h="979597">
                <a:tc>
                  <a:txBody>
                    <a:bodyPr/>
                    <a:lstStyle/>
                    <a:p>
                      <a:pPr algn="l"/>
                      <a:r>
                        <a:rPr lang="en-GB" sz="4800" dirty="0" smtClean="0"/>
                        <a:t>9x12</a:t>
                      </a:r>
                      <a:endParaRPr lang="en-GB" sz="4800" dirty="0"/>
                    </a:p>
                  </a:txBody>
                  <a:tcPr anchor="ctr"/>
                </a:tc>
                <a:tc>
                  <a:txBody>
                    <a:bodyPr/>
                    <a:lstStyle/>
                    <a:p>
                      <a:pPr algn="l"/>
                      <a:r>
                        <a:rPr lang="en-GB" sz="4800" dirty="0" smtClean="0"/>
                        <a:t>8x12 = </a:t>
                      </a:r>
                      <a:r>
                        <a:rPr lang="en-GB" sz="2800" dirty="0" smtClean="0">
                          <a:solidFill>
                            <a:schemeClr val="tx1"/>
                          </a:solidFill>
                        </a:rPr>
                        <a:t>8x10 +16</a:t>
                      </a:r>
                      <a:endParaRPr lang="en-GB" sz="4800" dirty="0">
                        <a:solidFill>
                          <a:schemeClr val="tx1"/>
                        </a:solidFill>
                      </a:endParaRPr>
                    </a:p>
                  </a:txBody>
                  <a:tcPr anchor="ctr"/>
                </a:tc>
                <a:extLst>
                  <a:ext uri="{0D108BD9-81ED-4DB2-BD59-A6C34878D82A}">
                    <a16:rowId xmlns:a16="http://schemas.microsoft.com/office/drawing/2014/main" val="3957116420"/>
                  </a:ext>
                </a:extLst>
              </a:tr>
              <a:tr h="979597">
                <a:tc>
                  <a:txBody>
                    <a:bodyPr/>
                    <a:lstStyle/>
                    <a:p>
                      <a:pPr algn="l"/>
                      <a:r>
                        <a:rPr lang="en-GB" sz="4800" dirty="0" smtClean="0"/>
                        <a:t>7x5</a:t>
                      </a:r>
                      <a:endParaRPr lang="en-GB" sz="4800" dirty="0"/>
                    </a:p>
                  </a:txBody>
                  <a:tcPr anchor="ctr"/>
                </a:tc>
                <a:tc>
                  <a:txBody>
                    <a:bodyPr/>
                    <a:lstStyle/>
                    <a:p>
                      <a:pPr algn="l"/>
                      <a:r>
                        <a:rPr lang="en-GB" sz="4800" dirty="0" smtClean="0"/>
                        <a:t>7x8 = </a:t>
                      </a:r>
                      <a:r>
                        <a:rPr lang="en-GB" sz="2800" dirty="0" smtClean="0">
                          <a:solidFill>
                            <a:schemeClr val="tx1"/>
                          </a:solidFill>
                        </a:rPr>
                        <a:t>visual 5-6-7-8</a:t>
                      </a:r>
                      <a:endParaRPr lang="en-GB" sz="2800" dirty="0">
                        <a:solidFill>
                          <a:schemeClr val="tx1"/>
                        </a:solidFill>
                      </a:endParaRPr>
                    </a:p>
                  </a:txBody>
                  <a:tcPr anchor="ctr"/>
                </a:tc>
                <a:extLst>
                  <a:ext uri="{0D108BD9-81ED-4DB2-BD59-A6C34878D82A}">
                    <a16:rowId xmlns:a16="http://schemas.microsoft.com/office/drawing/2014/main" val="3088392389"/>
                  </a:ext>
                </a:extLst>
              </a:tr>
            </a:tbl>
          </a:graphicData>
        </a:graphic>
      </p:graphicFrame>
    </p:spTree>
    <p:extLst>
      <p:ext uri="{BB962C8B-B14F-4D97-AF65-F5344CB8AC3E}">
        <p14:creationId xmlns:p14="http://schemas.microsoft.com/office/powerpoint/2010/main" val="1415284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47455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3556" t="6135" r="13623" b="76774"/>
          <a:stretch/>
        </p:blipFill>
        <p:spPr>
          <a:xfrm>
            <a:off x="3676074" y="1136488"/>
            <a:ext cx="5045895" cy="4743050"/>
          </a:xfrm>
          <a:prstGeom prst="rect">
            <a:avLst/>
          </a:prstGeom>
        </p:spPr>
      </p:pic>
    </p:spTree>
    <p:extLst>
      <p:ext uri="{BB962C8B-B14F-4D97-AF65-F5344CB8AC3E}">
        <p14:creationId xmlns:p14="http://schemas.microsoft.com/office/powerpoint/2010/main" val="2682322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898" y="5826797"/>
            <a:ext cx="10949354" cy="554792"/>
          </a:xfrm>
        </p:spPr>
        <p:txBody>
          <a:bodyPr>
            <a:noAutofit/>
          </a:bodyPr>
          <a:lstStyle/>
          <a:p>
            <a:r>
              <a:rPr lang="en-GB" sz="11500" b="1" dirty="0" smtClean="0"/>
              <a:t>Let’s go shopping !</a:t>
            </a:r>
            <a:endParaRPr lang="en-GB" sz="11500" b="1" dirty="0"/>
          </a:p>
        </p:txBody>
      </p:sp>
      <p:pic>
        <p:nvPicPr>
          <p:cNvPr id="4" name="Picture 3" descr="Grand opening for Wuxi &lt;strong&gt;shopping&lt;/strong&gt; &lt;strong&gt;centre&lt;/strong&gt; - BDP.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98" y="220258"/>
            <a:ext cx="10058400" cy="4959118"/>
          </a:xfrm>
          <a:prstGeom prst="rect">
            <a:avLst/>
          </a:prstGeom>
        </p:spPr>
      </p:pic>
    </p:spTree>
    <p:extLst>
      <p:ext uri="{BB962C8B-B14F-4D97-AF65-F5344CB8AC3E}">
        <p14:creationId xmlns:p14="http://schemas.microsoft.com/office/powerpoint/2010/main" val="3444449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t>What shops?</a:t>
            </a:r>
            <a:endParaRPr lang="en-GB" sz="7200" dirty="0"/>
          </a:p>
        </p:txBody>
      </p:sp>
      <p:sp>
        <p:nvSpPr>
          <p:cNvPr id="3" name="Content Placeholder 2"/>
          <p:cNvSpPr>
            <a:spLocks noGrp="1"/>
          </p:cNvSpPr>
          <p:nvPr>
            <p:ph idx="1"/>
          </p:nvPr>
        </p:nvSpPr>
        <p:spPr/>
        <p:txBody>
          <a:bodyPr>
            <a:normAutofit/>
          </a:bodyPr>
          <a:lstStyle/>
          <a:p>
            <a:r>
              <a:rPr lang="en-GB" sz="4800" dirty="0" smtClean="0"/>
              <a:t>Tesco</a:t>
            </a:r>
          </a:p>
          <a:p>
            <a:r>
              <a:rPr lang="en-GB" sz="4800" dirty="0" smtClean="0"/>
              <a:t>John Lewis</a:t>
            </a:r>
          </a:p>
          <a:p>
            <a:r>
              <a:rPr lang="en-GB" sz="4800" dirty="0" smtClean="0"/>
              <a:t>Salamander</a:t>
            </a:r>
          </a:p>
          <a:p>
            <a:r>
              <a:rPr lang="en-GB" sz="4800" dirty="0" smtClean="0"/>
              <a:t>Bertie’s Sweet Shop  </a:t>
            </a:r>
          </a:p>
          <a:p>
            <a:endParaRPr lang="en-GB" sz="4800" dirty="0"/>
          </a:p>
        </p:txBody>
      </p:sp>
    </p:spTree>
    <p:extLst>
      <p:ext uri="{BB962C8B-B14F-4D97-AF65-F5344CB8AC3E}">
        <p14:creationId xmlns:p14="http://schemas.microsoft.com/office/powerpoint/2010/main" val="863079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662" y="277151"/>
            <a:ext cx="10875465" cy="5703157"/>
          </a:xfrm>
        </p:spPr>
        <p:txBody>
          <a:bodyPr>
            <a:normAutofit fontScale="85000" lnSpcReduction="10000"/>
          </a:bodyPr>
          <a:lstStyle/>
          <a:p>
            <a:pPr marL="0" indent="0">
              <a:lnSpc>
                <a:spcPct val="119000"/>
              </a:lnSpc>
              <a:spcBef>
                <a:spcPts val="0"/>
              </a:spcBef>
              <a:spcAft>
                <a:spcPts val="600"/>
              </a:spcAft>
              <a:buNone/>
            </a:pPr>
            <a:r>
              <a:rPr lang="en-GB" sz="4400" b="1" kern="1400" dirty="0" smtClean="0">
                <a:ln>
                  <a:noFill/>
                </a:ln>
                <a:solidFill>
                  <a:srgbClr val="FF0000"/>
                </a:solidFill>
                <a:effectLst/>
                <a:latin typeface="Calibri" panose="020F0502020204030204" pitchFamily="34" charset="0"/>
              </a:rPr>
              <a:t>something such as a very short poem or a special word used to help a person remember something:</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b="1" kern="1400" dirty="0">
                <a:solidFill>
                  <a:srgbClr val="000000"/>
                </a:solidFill>
                <a:latin typeface="Calibri" panose="020F0502020204030204" pitchFamily="34" charset="0"/>
              </a:rPr>
              <a:t>The musical notes on the lines go EGBDF - use the mnemonic </a:t>
            </a:r>
            <a:endParaRPr lang="en-GB" b="1" kern="1400" dirty="0" smtClean="0">
              <a:solidFill>
                <a:srgbClr val="000000"/>
              </a:solidFill>
              <a:latin typeface="Calibri" panose="020F0502020204030204" pitchFamily="34" charset="0"/>
            </a:endParaRPr>
          </a:p>
          <a:p>
            <a:pPr marL="0" indent="0">
              <a:lnSpc>
                <a:spcPct val="119000"/>
              </a:lnSpc>
              <a:spcBef>
                <a:spcPts val="0"/>
              </a:spcBef>
              <a:spcAft>
                <a:spcPts val="600"/>
              </a:spcAft>
              <a:buNone/>
            </a:pPr>
            <a:r>
              <a:rPr lang="en-GB" b="1" kern="1400" dirty="0" smtClean="0">
                <a:solidFill>
                  <a:srgbClr val="000000"/>
                </a:solidFill>
                <a:latin typeface="Calibri" panose="020F0502020204030204" pitchFamily="34" charset="0"/>
              </a:rPr>
              <a:t>"Every Good</a:t>
            </a:r>
            <a:r>
              <a:rPr lang="en-GB" b="1" kern="1400" dirty="0">
                <a:solidFill>
                  <a:srgbClr val="000000"/>
                </a:solidFill>
                <a:latin typeface="Calibri" panose="020F0502020204030204" pitchFamily="34" charset="0"/>
              </a:rPr>
              <a:t> Boy Deserves Fun"</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b="1" kern="1400" dirty="0">
                <a:solidFill>
                  <a:srgbClr val="000000"/>
                </a:solidFill>
                <a:latin typeface="Calibri" panose="020F0502020204030204" pitchFamily="34" charset="0"/>
              </a:rPr>
              <a:t>The colours of a rainbow—use the mnemonic “Richard Of York Gave Battle In Vain”</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b="1" kern="1400" dirty="0">
                <a:solidFill>
                  <a:srgbClr val="000000"/>
                </a:solidFill>
                <a:latin typeface="Calibri" panose="020F0502020204030204" pitchFamily="34" charset="0"/>
              </a:rPr>
              <a:t>Points of a compass—use the mnemonic “Naughty Elephants Squirt </a:t>
            </a:r>
            <a:r>
              <a:rPr lang="en-GB" b="1" kern="1400" dirty="0" smtClean="0">
                <a:solidFill>
                  <a:srgbClr val="000000"/>
                </a:solidFill>
                <a:latin typeface="Calibri" panose="020F0502020204030204" pitchFamily="34" charset="0"/>
              </a:rPr>
              <a:t>Water” </a:t>
            </a:r>
          </a:p>
          <a:p>
            <a:pPr marL="0" indent="0">
              <a:lnSpc>
                <a:spcPct val="119000"/>
              </a:lnSpc>
              <a:spcBef>
                <a:spcPts val="0"/>
              </a:spcBef>
              <a:spcAft>
                <a:spcPts val="600"/>
              </a:spcAft>
              <a:buNone/>
            </a:pPr>
            <a:endParaRPr lang="en-GB" b="1" kern="1400" dirty="0" smtClean="0">
              <a:solidFill>
                <a:srgbClr val="000000"/>
              </a:solidFill>
              <a:latin typeface="Calibri" panose="020F0502020204030204" pitchFamily="34" charset="0"/>
            </a:endParaRPr>
          </a:p>
          <a:p>
            <a:pPr marL="0" indent="0">
              <a:lnSpc>
                <a:spcPct val="119000"/>
              </a:lnSpc>
              <a:spcBef>
                <a:spcPts val="0"/>
              </a:spcBef>
              <a:spcAft>
                <a:spcPts val="600"/>
              </a:spcAft>
            </a:pPr>
            <a:r>
              <a:rPr lang="en-GB" b="1" kern="1400" dirty="0" smtClean="0">
                <a:solidFill>
                  <a:srgbClr val="000000"/>
                </a:solidFill>
                <a:latin typeface="Calibri" panose="020F0502020204030204" pitchFamily="34" charset="0"/>
              </a:rPr>
              <a:t>Difficult spellings – I Sat On Swanage Cliffs Eating Lovely </a:t>
            </a:r>
          </a:p>
          <a:p>
            <a:pPr marL="0" indent="0">
              <a:lnSpc>
                <a:spcPct val="119000"/>
              </a:lnSpc>
              <a:spcBef>
                <a:spcPts val="0"/>
              </a:spcBef>
              <a:spcAft>
                <a:spcPts val="600"/>
              </a:spcAft>
              <a:buNone/>
            </a:pPr>
            <a:r>
              <a:rPr lang="en-GB" b="1" kern="1400" dirty="0" smtClean="0">
                <a:solidFill>
                  <a:srgbClr val="000000"/>
                </a:solidFill>
                <a:latin typeface="Calibri" panose="020F0502020204030204" pitchFamily="34" charset="0"/>
              </a:rPr>
              <a:t>Egg Sandwiches = isosceles</a:t>
            </a:r>
          </a:p>
          <a:p>
            <a:pPr marL="0" indent="0">
              <a:lnSpc>
                <a:spcPct val="119000"/>
              </a:lnSpc>
              <a:spcBef>
                <a:spcPts val="0"/>
              </a:spcBef>
              <a:spcAft>
                <a:spcPts val="600"/>
              </a:spcAft>
            </a:pPr>
            <a:r>
              <a:rPr lang="en-GB" sz="1100" kern="1400" dirty="0" smtClean="0">
                <a:ln>
                  <a:noFill/>
                </a:ln>
                <a:solidFill>
                  <a:srgbClr val="000000"/>
                </a:solidFill>
                <a:effectLst/>
                <a:latin typeface="Calibri" panose="020F0502020204030204" pitchFamily="34" charset="0"/>
              </a:rPr>
              <a:t> </a:t>
            </a:r>
          </a:p>
          <a:p>
            <a:endParaRPr lang="en-GB" dirty="0"/>
          </a:p>
        </p:txBody>
      </p:sp>
      <p:pic>
        <p:nvPicPr>
          <p:cNvPr id="1026" name="Picture 2" descr="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784" y="4004672"/>
            <a:ext cx="5343525" cy="5343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8921518" y="5823465"/>
            <a:ext cx="6096000" cy="1231427"/>
          </a:xfrm>
          <a:prstGeom prst="rect">
            <a:avLst/>
          </a:prstGeom>
        </p:spPr>
        <p:txBody>
          <a:bodyPr>
            <a:spAutoFit/>
          </a:bodyPr>
          <a:lstStyle/>
          <a:p>
            <a:pPr>
              <a:lnSpc>
                <a:spcPct val="119000"/>
              </a:lnSpc>
              <a:spcAft>
                <a:spcPts val="600"/>
              </a:spcAft>
            </a:pPr>
            <a:r>
              <a:rPr lang="en-GB" sz="4800" b="1" kern="1400" dirty="0" smtClean="0">
                <a:ln>
                  <a:noFill/>
                </a:ln>
                <a:solidFill>
                  <a:srgbClr val="FF0000"/>
                </a:solidFill>
                <a:effectLst/>
                <a:latin typeface="Calibri" panose="020F0502020204030204" pitchFamily="34" charset="0"/>
              </a:rPr>
              <a:t>Mnemonics</a:t>
            </a:r>
            <a:endParaRPr lang="en-GB" sz="1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1000" kern="1400" dirty="0" smtClean="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1027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want homework to perfectly match the work they are doing in school so that it supports and reinforces each other</a:t>
            </a:r>
          </a:p>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want homework to support children becoming independent learners, using cognitive strategies that suit them as individuals</a:t>
            </a:r>
          </a:p>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want homework to support our work on metacognition </a:t>
            </a:r>
          </a:p>
          <a:p>
            <a:pPr marL="342900" lvl="0" indent="-342900">
              <a:lnSpc>
                <a:spcPct val="107000"/>
              </a:lnSpc>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want homework to be consistent in application so that anxieties about what to do and doing it right are reduced</a:t>
            </a:r>
          </a:p>
          <a:p>
            <a:pPr marL="342900" lvl="0" indent="-342900">
              <a:lnSpc>
                <a:spcPct val="107000"/>
              </a:lnSpc>
              <a:spcAft>
                <a:spcPts val="800"/>
              </a:spcAft>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want homework to be flexible so that pupils can actively pursue other interests without homework getting in the way or being a burden. If you have scouts one night, or gymnastics practice – we want you to concentrate on this as it’s important. Homework can be fitted in around your schedules</a:t>
            </a:r>
          </a:p>
          <a:p>
            <a:endParaRPr lang="en-GB" dirty="0"/>
          </a:p>
        </p:txBody>
      </p:sp>
    </p:spTree>
    <p:extLst>
      <p:ext uri="{BB962C8B-B14F-4D97-AF65-F5344CB8AC3E}">
        <p14:creationId xmlns:p14="http://schemas.microsoft.com/office/powerpoint/2010/main" val="1351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662" y="277151"/>
            <a:ext cx="10875465" cy="5703157"/>
          </a:xfrm>
        </p:spPr>
        <p:txBody>
          <a:bodyPr>
            <a:normAutofit/>
          </a:bodyPr>
          <a:lstStyle/>
          <a:p>
            <a:pPr marL="0" indent="0" algn="ctr">
              <a:lnSpc>
                <a:spcPct val="119000"/>
              </a:lnSpc>
              <a:spcBef>
                <a:spcPts val="0"/>
              </a:spcBef>
              <a:spcAft>
                <a:spcPts val="600"/>
              </a:spcAft>
              <a:buNone/>
            </a:pPr>
            <a:r>
              <a:rPr lang="en-GB" sz="9600" b="1" kern="1400" dirty="0" smtClean="0">
                <a:ln>
                  <a:noFill/>
                </a:ln>
                <a:solidFill>
                  <a:srgbClr val="FF0000"/>
                </a:solidFill>
                <a:effectLst/>
                <a:latin typeface="Calibri" panose="020F0502020204030204" pitchFamily="34" charset="0"/>
              </a:rPr>
              <a:t>Find a mnemonic for the shops you need to visit</a:t>
            </a:r>
            <a:endParaRPr lang="en-GB" sz="6600" b="1" kern="1400" dirty="0" smtClean="0">
              <a:solidFill>
                <a:srgbClr val="000000"/>
              </a:solidFill>
              <a:latin typeface="Calibri" panose="020F0502020204030204" pitchFamily="34" charset="0"/>
            </a:endParaRPr>
          </a:p>
          <a:p>
            <a:pPr marL="0" indent="0">
              <a:lnSpc>
                <a:spcPct val="119000"/>
              </a:lnSpc>
              <a:spcBef>
                <a:spcPts val="0"/>
              </a:spcBef>
              <a:spcAft>
                <a:spcPts val="600"/>
              </a:spcAft>
            </a:pPr>
            <a:r>
              <a:rPr lang="en-GB" sz="1100" kern="1400" dirty="0" smtClean="0">
                <a:ln>
                  <a:noFill/>
                </a:ln>
                <a:solidFill>
                  <a:srgbClr val="000000"/>
                </a:solidFill>
                <a:effectLst/>
                <a:latin typeface="Calibri" panose="020F0502020204030204" pitchFamily="34" charset="0"/>
              </a:rPr>
              <a:t> </a:t>
            </a:r>
          </a:p>
          <a:p>
            <a:endParaRPr lang="en-GB" dirty="0"/>
          </a:p>
        </p:txBody>
      </p:sp>
      <p:pic>
        <p:nvPicPr>
          <p:cNvPr id="1026" name="Picture 2" descr="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784" y="4004672"/>
            <a:ext cx="5343525" cy="5343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8921518" y="5823465"/>
            <a:ext cx="6096000" cy="1231427"/>
          </a:xfrm>
          <a:prstGeom prst="rect">
            <a:avLst/>
          </a:prstGeom>
        </p:spPr>
        <p:txBody>
          <a:bodyPr>
            <a:spAutoFit/>
          </a:bodyPr>
          <a:lstStyle/>
          <a:p>
            <a:pPr>
              <a:lnSpc>
                <a:spcPct val="119000"/>
              </a:lnSpc>
              <a:spcAft>
                <a:spcPts val="600"/>
              </a:spcAft>
            </a:pPr>
            <a:r>
              <a:rPr lang="en-GB" sz="4800" b="1" kern="1400" dirty="0" smtClean="0">
                <a:ln>
                  <a:noFill/>
                </a:ln>
                <a:solidFill>
                  <a:srgbClr val="FF0000"/>
                </a:solidFill>
                <a:effectLst/>
                <a:latin typeface="Calibri" panose="020F0502020204030204" pitchFamily="34" charset="0"/>
              </a:rPr>
              <a:t>Mnemonics</a:t>
            </a:r>
            <a:endParaRPr lang="en-GB" sz="1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1000" kern="1400" dirty="0" smtClean="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41670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7200" dirty="0" smtClean="0"/>
              <a:t>What shall we buy at </a:t>
            </a:r>
            <a:r>
              <a:rPr lang="en-GB" sz="8900" b="1" dirty="0" smtClean="0"/>
              <a:t>TESCO</a:t>
            </a:r>
            <a:r>
              <a:rPr lang="en-GB" sz="7200" dirty="0" smtClean="0"/>
              <a:t>?</a:t>
            </a:r>
            <a:endParaRPr lang="en-GB" sz="7200" dirty="0"/>
          </a:p>
        </p:txBody>
      </p:sp>
      <p:sp>
        <p:nvSpPr>
          <p:cNvPr id="3" name="Content Placeholder 2"/>
          <p:cNvSpPr>
            <a:spLocks noGrp="1"/>
          </p:cNvSpPr>
          <p:nvPr>
            <p:ph idx="1"/>
          </p:nvPr>
        </p:nvSpPr>
        <p:spPr/>
        <p:txBody>
          <a:bodyPr>
            <a:normAutofit lnSpcReduction="10000"/>
          </a:bodyPr>
          <a:lstStyle/>
          <a:p>
            <a:r>
              <a:rPr lang="en-GB" sz="4800" dirty="0" smtClean="0"/>
              <a:t>Carrots</a:t>
            </a:r>
          </a:p>
          <a:p>
            <a:r>
              <a:rPr lang="en-GB" sz="4800" dirty="0" smtClean="0"/>
              <a:t>Honey</a:t>
            </a:r>
          </a:p>
          <a:p>
            <a:r>
              <a:rPr lang="en-GB" sz="4800" dirty="0" smtClean="0"/>
              <a:t>Porridge oats</a:t>
            </a:r>
          </a:p>
          <a:p>
            <a:r>
              <a:rPr lang="en-GB" sz="4800" dirty="0" smtClean="0"/>
              <a:t>Orange juice</a:t>
            </a:r>
          </a:p>
          <a:p>
            <a:r>
              <a:rPr lang="en-GB" sz="4800" dirty="0" smtClean="0"/>
              <a:t>Tea bags</a:t>
            </a:r>
          </a:p>
          <a:p>
            <a:r>
              <a:rPr lang="en-GB" sz="4800" dirty="0" smtClean="0"/>
              <a:t>crisps</a:t>
            </a:r>
          </a:p>
          <a:p>
            <a:endParaRPr lang="en-GB" sz="4800" dirty="0"/>
          </a:p>
        </p:txBody>
      </p:sp>
    </p:spTree>
    <p:extLst>
      <p:ext uri="{BB962C8B-B14F-4D97-AF65-F5344CB8AC3E}">
        <p14:creationId xmlns:p14="http://schemas.microsoft.com/office/powerpoint/2010/main" val="240749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40" y="742775"/>
            <a:ext cx="10648534" cy="6312121"/>
          </a:xfrm>
        </p:spPr>
        <p:txBody>
          <a:bodyPr>
            <a:normAutofit fontScale="77500" lnSpcReduction="20000"/>
          </a:bodyPr>
          <a:lstStyle/>
          <a:p>
            <a:pPr marL="0" indent="0">
              <a:lnSpc>
                <a:spcPct val="119000"/>
              </a:lnSpc>
              <a:spcBef>
                <a:spcPts val="0"/>
              </a:spcBef>
              <a:spcAft>
                <a:spcPts val="600"/>
              </a:spcAft>
              <a:buNone/>
            </a:pPr>
            <a:r>
              <a:rPr lang="en-GB" sz="4400" b="1" kern="1400" dirty="0" smtClean="0">
                <a:ln>
                  <a:noFill/>
                </a:ln>
                <a:solidFill>
                  <a:srgbClr val="0033CC"/>
                </a:solidFill>
                <a:effectLst/>
                <a:latin typeface="Calibri" panose="020F0502020204030204" pitchFamily="34" charset="0"/>
              </a:rPr>
              <a:t>a memory aid that involves linking </a:t>
            </a:r>
          </a:p>
          <a:p>
            <a:pPr marL="0" indent="0">
              <a:lnSpc>
                <a:spcPct val="119000"/>
              </a:lnSpc>
              <a:spcBef>
                <a:spcPts val="0"/>
              </a:spcBef>
              <a:spcAft>
                <a:spcPts val="600"/>
              </a:spcAft>
              <a:buNone/>
            </a:pPr>
            <a:r>
              <a:rPr lang="en-GB" sz="4400" b="1" kern="1400" dirty="0" smtClean="0">
                <a:ln>
                  <a:noFill/>
                </a:ln>
                <a:solidFill>
                  <a:srgbClr val="0033CC"/>
                </a:solidFill>
                <a:effectLst/>
                <a:latin typeface="Calibri" panose="020F0502020204030204" pitchFamily="34" charset="0"/>
              </a:rPr>
              <a:t>words with numbers</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one - gun</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two - shoe</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three - tree</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four - door</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five - hive</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six - sticks</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525"/>
              </a:spcBef>
              <a:spcAft>
                <a:spcPts val="525"/>
              </a:spcAft>
              <a:buNone/>
            </a:pPr>
            <a:r>
              <a:rPr lang="en-GB" sz="2000" b="1" kern="1400" dirty="0" smtClean="0">
                <a:ln>
                  <a:noFill/>
                </a:ln>
                <a:solidFill>
                  <a:srgbClr val="252525"/>
                </a:solidFill>
                <a:effectLst/>
                <a:latin typeface="Arial" panose="020B0604020202020204" pitchFamily="34" charset="0"/>
              </a:rPr>
              <a:t>If you have a list of things to memorize, like a shopping list, you can associate each item of the list with a number rhyme image. So if your shopping list is: carrots, milk, bread, eggs, rice, etc., make associations like this:</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One is "gun" -- imagine a gun shooting a pile of carrots, the first item on your shopping list.</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Two is "shoe" -- imagine cleaning your muddy shoe with a bottle of milk.</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Three is "tree" -- imagine bread growing on a tree.</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Four is "door" -- imagine throwing eggs at a door.</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315"/>
              </a:spcBef>
              <a:spcAft>
                <a:spcPts val="105"/>
              </a:spcAft>
              <a:buNone/>
            </a:pPr>
            <a:r>
              <a:rPr lang="en-GB" sz="1600" kern="1400" dirty="0" smtClean="0">
                <a:ln>
                  <a:noFill/>
                </a:ln>
                <a:solidFill>
                  <a:srgbClr val="252525"/>
                </a:solidFill>
                <a:effectLst/>
                <a:latin typeface="Symbol" panose="05050102010706020507" pitchFamily="18" charset="2"/>
              </a:rPr>
              <a:t>·</a:t>
            </a:r>
            <a:r>
              <a:rPr lang="en-GB" sz="1100" kern="1400" dirty="0" smtClean="0">
                <a:ln>
                  <a:noFill/>
                </a:ln>
                <a:solidFill>
                  <a:srgbClr val="000000"/>
                </a:solidFill>
                <a:effectLst/>
                <a:latin typeface="Calibri" panose="020F0502020204030204" pitchFamily="34" charset="0"/>
              </a:rPr>
              <a:t> </a:t>
            </a:r>
            <a:r>
              <a:rPr lang="en-GB" sz="2000" b="1" kern="1400" dirty="0" smtClean="0">
                <a:ln>
                  <a:noFill/>
                </a:ln>
                <a:solidFill>
                  <a:srgbClr val="252525"/>
                </a:solidFill>
                <a:effectLst/>
                <a:latin typeface="Arial" panose="020B0604020202020204" pitchFamily="34" charset="0"/>
              </a:rPr>
              <a:t>Etc.</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buNone/>
            </a:pPr>
            <a:r>
              <a:rPr lang="en-GB" sz="2000" b="1" kern="1400" dirty="0" smtClean="0">
                <a:ln>
                  <a:noFill/>
                </a:ln>
                <a:solidFill>
                  <a:srgbClr val="252525"/>
                </a:solidFill>
                <a:effectLst/>
                <a:latin typeface="Arial" panose="020B0604020202020204" pitchFamily="34" charset="0"/>
              </a:rPr>
              <a:t>Once you've associated each item in your shopping list with a number peg, you'll be able to mentally walk through the numbers, recall the rhymes ("what was the gun shooting?"), and recall the item ("carrots")</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buNone/>
            </a:pPr>
            <a:endParaRPr lang="en-GB" sz="1100" kern="1400" dirty="0" smtClean="0">
              <a:ln>
                <a:noFill/>
              </a:ln>
              <a:solidFill>
                <a:srgbClr val="000000"/>
              </a:solidFill>
              <a:effectLst/>
              <a:latin typeface="Calibri" panose="020F0502020204030204" pitchFamily="34" charset="0"/>
            </a:endParaRPr>
          </a:p>
        </p:txBody>
      </p:sp>
      <p:sp>
        <p:nvSpPr>
          <p:cNvPr id="5" name="Rectangle 4"/>
          <p:cNvSpPr/>
          <p:nvPr/>
        </p:nvSpPr>
        <p:spPr>
          <a:xfrm>
            <a:off x="8881471" y="353993"/>
            <a:ext cx="6096000" cy="1231427"/>
          </a:xfrm>
          <a:prstGeom prst="rect">
            <a:avLst/>
          </a:prstGeom>
        </p:spPr>
        <p:txBody>
          <a:bodyPr>
            <a:spAutoFit/>
          </a:bodyPr>
          <a:lstStyle/>
          <a:p>
            <a:pPr>
              <a:lnSpc>
                <a:spcPct val="119000"/>
              </a:lnSpc>
              <a:spcAft>
                <a:spcPts val="600"/>
              </a:spcAft>
            </a:pPr>
            <a:r>
              <a:rPr lang="en-GB" sz="4800" b="1" kern="1400" dirty="0" smtClean="0">
                <a:ln>
                  <a:noFill/>
                </a:ln>
                <a:solidFill>
                  <a:schemeClr val="accent1">
                    <a:lumMod val="75000"/>
                  </a:schemeClr>
                </a:solidFill>
                <a:effectLst/>
                <a:latin typeface="Calibri" panose="020F0502020204030204" pitchFamily="34" charset="0"/>
              </a:rPr>
              <a:t>Peg Words</a:t>
            </a:r>
            <a:endParaRPr lang="en-GB" sz="1000" kern="1400" dirty="0" smtClean="0">
              <a:ln>
                <a:noFill/>
              </a:ln>
              <a:solidFill>
                <a:schemeClr val="accent1">
                  <a:lumMod val="75000"/>
                </a:schemeClr>
              </a:solidFill>
              <a:effectLst/>
              <a:latin typeface="Calibri" panose="020F0502020204030204" pitchFamily="34" charset="0"/>
            </a:endParaRPr>
          </a:p>
          <a:p>
            <a:pPr>
              <a:lnSpc>
                <a:spcPct val="119000"/>
              </a:lnSpc>
              <a:spcAft>
                <a:spcPts val="600"/>
              </a:spcAft>
            </a:pPr>
            <a:r>
              <a:rPr lang="en-GB" sz="1000" kern="1400" dirty="0" smtClean="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p:txBody>
      </p:sp>
      <p:pic>
        <p:nvPicPr>
          <p:cNvPr id="2051" name="Picture 3" descr="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04" y="-1588786"/>
            <a:ext cx="5522367" cy="4519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24537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39" y="742775"/>
            <a:ext cx="11275933" cy="6312121"/>
          </a:xfrm>
        </p:spPr>
        <p:txBody>
          <a:bodyPr>
            <a:normAutofit/>
          </a:bodyPr>
          <a:lstStyle/>
          <a:p>
            <a:pPr marL="0" indent="0">
              <a:lnSpc>
                <a:spcPct val="119000"/>
              </a:lnSpc>
              <a:spcBef>
                <a:spcPts val="0"/>
              </a:spcBef>
              <a:spcAft>
                <a:spcPts val="600"/>
              </a:spcAft>
              <a:buNone/>
            </a:pPr>
            <a:r>
              <a:rPr lang="en-GB" sz="9600" b="1" kern="1400" dirty="0" smtClean="0">
                <a:ln>
                  <a:noFill/>
                </a:ln>
                <a:solidFill>
                  <a:srgbClr val="0033CC"/>
                </a:solidFill>
                <a:effectLst/>
                <a:latin typeface="Calibri" panose="020F0502020204030204" pitchFamily="34" charset="0"/>
              </a:rPr>
              <a:t>Use peg words</a:t>
            </a:r>
          </a:p>
          <a:p>
            <a:pPr marL="0" indent="0">
              <a:lnSpc>
                <a:spcPct val="119000"/>
              </a:lnSpc>
              <a:spcBef>
                <a:spcPts val="0"/>
              </a:spcBef>
              <a:spcAft>
                <a:spcPts val="600"/>
              </a:spcAft>
              <a:buNone/>
            </a:pPr>
            <a:r>
              <a:rPr lang="en-GB" sz="9600" b="1" kern="1400" dirty="0" smtClean="0">
                <a:ln>
                  <a:noFill/>
                </a:ln>
                <a:solidFill>
                  <a:srgbClr val="0033CC"/>
                </a:solidFill>
                <a:effectLst/>
                <a:latin typeface="Calibri" panose="020F0502020204030204" pitchFamily="34" charset="0"/>
              </a:rPr>
              <a:t> to remember your shopping list</a:t>
            </a:r>
            <a:endParaRPr lang="en-GB" sz="32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buNone/>
            </a:pPr>
            <a:endParaRPr lang="en-GB" sz="1100" kern="1400" dirty="0" smtClean="0">
              <a:ln>
                <a:noFill/>
              </a:ln>
              <a:solidFill>
                <a:srgbClr val="000000"/>
              </a:solidFill>
              <a:effectLst/>
              <a:latin typeface="Calibri" panose="020F0502020204030204" pitchFamily="34" charset="0"/>
            </a:endParaRPr>
          </a:p>
        </p:txBody>
      </p:sp>
      <p:sp>
        <p:nvSpPr>
          <p:cNvPr id="5" name="Rectangle 4"/>
          <p:cNvSpPr/>
          <p:nvPr/>
        </p:nvSpPr>
        <p:spPr>
          <a:xfrm>
            <a:off x="8881471" y="353993"/>
            <a:ext cx="6096000" cy="1231427"/>
          </a:xfrm>
          <a:prstGeom prst="rect">
            <a:avLst/>
          </a:prstGeom>
        </p:spPr>
        <p:txBody>
          <a:bodyPr>
            <a:spAutoFit/>
          </a:bodyPr>
          <a:lstStyle/>
          <a:p>
            <a:pPr>
              <a:lnSpc>
                <a:spcPct val="119000"/>
              </a:lnSpc>
              <a:spcAft>
                <a:spcPts val="600"/>
              </a:spcAft>
            </a:pPr>
            <a:r>
              <a:rPr lang="en-GB" sz="4800" b="1" kern="1400" dirty="0" smtClean="0">
                <a:ln>
                  <a:noFill/>
                </a:ln>
                <a:solidFill>
                  <a:schemeClr val="accent1">
                    <a:lumMod val="75000"/>
                  </a:schemeClr>
                </a:solidFill>
                <a:effectLst/>
                <a:latin typeface="Calibri" panose="020F0502020204030204" pitchFamily="34" charset="0"/>
              </a:rPr>
              <a:t>Peg Words</a:t>
            </a:r>
            <a:endParaRPr lang="en-GB" sz="1000" kern="1400" dirty="0" smtClean="0">
              <a:ln>
                <a:noFill/>
              </a:ln>
              <a:solidFill>
                <a:schemeClr val="accent1">
                  <a:lumMod val="75000"/>
                </a:schemeClr>
              </a:solidFill>
              <a:effectLst/>
              <a:latin typeface="Calibri" panose="020F0502020204030204" pitchFamily="34" charset="0"/>
            </a:endParaRPr>
          </a:p>
          <a:p>
            <a:pPr>
              <a:lnSpc>
                <a:spcPct val="119000"/>
              </a:lnSpc>
              <a:spcAft>
                <a:spcPts val="600"/>
              </a:spcAft>
            </a:pPr>
            <a:r>
              <a:rPr lang="en-GB" sz="1000" kern="1400" dirty="0" smtClean="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p:txBody>
      </p:sp>
      <p:pic>
        <p:nvPicPr>
          <p:cNvPr id="2051" name="Picture 3" descr="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04" y="-1588786"/>
            <a:ext cx="5522367" cy="4519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86563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smtClean="0"/>
              <a:t>What shall we buy at </a:t>
            </a:r>
            <a:r>
              <a:rPr lang="en-GB" sz="8000" b="1" dirty="0" smtClean="0"/>
              <a:t>John Lewis</a:t>
            </a:r>
            <a:r>
              <a:rPr lang="en-GB" sz="6000" dirty="0" smtClean="0"/>
              <a:t>?</a:t>
            </a:r>
            <a:endParaRPr lang="en-GB" sz="6000" dirty="0"/>
          </a:p>
        </p:txBody>
      </p:sp>
      <p:sp>
        <p:nvSpPr>
          <p:cNvPr id="3" name="Content Placeholder 2"/>
          <p:cNvSpPr>
            <a:spLocks noGrp="1"/>
          </p:cNvSpPr>
          <p:nvPr>
            <p:ph idx="1"/>
          </p:nvPr>
        </p:nvSpPr>
        <p:spPr/>
        <p:txBody>
          <a:bodyPr>
            <a:normAutofit/>
          </a:bodyPr>
          <a:lstStyle/>
          <a:p>
            <a:r>
              <a:rPr lang="en-GB" sz="4800" dirty="0" smtClean="0"/>
              <a:t>A television </a:t>
            </a:r>
          </a:p>
          <a:p>
            <a:r>
              <a:rPr lang="en-GB" sz="4800" dirty="0" smtClean="0"/>
              <a:t>Shoes</a:t>
            </a:r>
          </a:p>
          <a:p>
            <a:r>
              <a:rPr lang="en-GB" sz="4800" dirty="0" smtClean="0"/>
              <a:t>Duvet cover</a:t>
            </a:r>
          </a:p>
          <a:p>
            <a:r>
              <a:rPr lang="en-GB" sz="4800" dirty="0" err="1" smtClean="0"/>
              <a:t>Sonos</a:t>
            </a:r>
            <a:r>
              <a:rPr lang="en-GB" sz="4800" dirty="0" smtClean="0"/>
              <a:t> </a:t>
            </a:r>
            <a:r>
              <a:rPr lang="en-GB" sz="4800" dirty="0" err="1" smtClean="0"/>
              <a:t>Soundbar</a:t>
            </a:r>
            <a:endParaRPr lang="en-GB" sz="4800" dirty="0" smtClean="0"/>
          </a:p>
          <a:p>
            <a:r>
              <a:rPr lang="en-GB" sz="4800" dirty="0" smtClean="0"/>
              <a:t>New hat </a:t>
            </a:r>
          </a:p>
          <a:p>
            <a:endParaRPr lang="en-GB" sz="4800" dirty="0"/>
          </a:p>
        </p:txBody>
      </p:sp>
    </p:spTree>
    <p:extLst>
      <p:ext uri="{BB962C8B-B14F-4D97-AF65-F5344CB8AC3E}">
        <p14:creationId xmlns:p14="http://schemas.microsoft.com/office/powerpoint/2010/main" val="336217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5194" y="-1855499"/>
            <a:ext cx="4580952" cy="4580952"/>
          </a:xfrm>
          <a:prstGeom prst="rect">
            <a:avLst/>
          </a:prstGeom>
        </p:spPr>
      </p:pic>
      <p:sp>
        <p:nvSpPr>
          <p:cNvPr id="2" name="Title 1"/>
          <p:cNvSpPr>
            <a:spLocks noGrp="1"/>
          </p:cNvSpPr>
          <p:nvPr>
            <p:ph type="title"/>
          </p:nvPr>
        </p:nvSpPr>
        <p:spPr>
          <a:xfrm>
            <a:off x="204127" y="211614"/>
            <a:ext cx="1604650" cy="656065"/>
          </a:xfrm>
        </p:spPr>
        <p:txBody>
          <a:bodyPr>
            <a:noAutofit/>
          </a:bodyPr>
          <a:lstStyle/>
          <a:p>
            <a:r>
              <a:rPr lang="en-GB" sz="4800" b="1" dirty="0" smtClean="0">
                <a:solidFill>
                  <a:srgbClr val="00B050"/>
                </a:solidFill>
              </a:rPr>
              <a:t>LOCI</a:t>
            </a:r>
            <a:endParaRPr lang="en-GB" sz="4800" b="1" dirty="0">
              <a:solidFill>
                <a:srgbClr val="00B050"/>
              </a:solidFill>
            </a:endParaRPr>
          </a:p>
        </p:txBody>
      </p:sp>
      <p:sp>
        <p:nvSpPr>
          <p:cNvPr id="3" name="Content Placeholder 2"/>
          <p:cNvSpPr>
            <a:spLocks noGrp="1"/>
          </p:cNvSpPr>
          <p:nvPr>
            <p:ph idx="1"/>
          </p:nvPr>
        </p:nvSpPr>
        <p:spPr>
          <a:xfrm>
            <a:off x="204127" y="2870014"/>
            <a:ext cx="11756492" cy="4798931"/>
          </a:xfrm>
        </p:spPr>
        <p:txBody>
          <a:bodyPr>
            <a:normAutofit fontScale="32500" lnSpcReduction="20000"/>
          </a:bodyPr>
          <a:lstStyle/>
          <a:p>
            <a:pPr marL="0" indent="0">
              <a:lnSpc>
                <a:spcPct val="119000"/>
              </a:lnSpc>
              <a:spcBef>
                <a:spcPts val="0"/>
              </a:spcBef>
              <a:spcAft>
                <a:spcPts val="750"/>
              </a:spcAft>
            </a:pPr>
            <a:r>
              <a:rPr lang="en-GB" sz="5500" b="1" kern="1400" dirty="0" smtClean="0">
                <a:ln>
                  <a:noFill/>
                </a:ln>
                <a:solidFill>
                  <a:srgbClr val="000000"/>
                </a:solidFill>
                <a:effectLst/>
                <a:latin typeface="Calibri" panose="020F0502020204030204" pitchFamily="34" charset="0"/>
              </a:rPr>
              <a:t>Let’s suppose that you want to memorize the following list: </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750"/>
              </a:spcAft>
            </a:pPr>
            <a:r>
              <a:rPr lang="en-GB" sz="3700" b="1" kern="1400" dirty="0" smtClean="0">
                <a:ln>
                  <a:noFill/>
                </a:ln>
                <a:solidFill>
                  <a:srgbClr val="333333"/>
                </a:solidFill>
                <a:effectLst/>
                <a:latin typeface="Arial" panose="020B0604020202020204" pitchFamily="34" charset="0"/>
              </a:rPr>
              <a:t>o Monkey  o Computer  o Apples  o Soccer  o Bike  o Steak o Mobile phone</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sz="3400" b="1" kern="1400" dirty="0">
                <a:solidFill>
                  <a:srgbClr val="333333"/>
                </a:solidFill>
                <a:latin typeface="Arial" panose="020B0604020202020204" pitchFamily="34" charset="0"/>
              </a:rPr>
              <a:t>You could use the method like this: I wake up in my bedroom and the first thing I see as I open my eyes is a monkey that stares at me. As I move to the bathroom I see a post-it paper on the mirror writing “Your computer is broken”. Damn this monkey broke it. I make my way to the second bedroom and on the desk I see a basket full of rotten apples and they smell terrible (sensual data increase memory capacity).</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sz="3400" b="1" kern="1400" dirty="0">
                <a:solidFill>
                  <a:srgbClr val="333333"/>
                </a:solidFill>
                <a:latin typeface="Arial" panose="020B0604020202020204" pitchFamily="34" charset="0"/>
              </a:rPr>
              <a:t> </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sz="3400" b="1" kern="1400" dirty="0">
                <a:solidFill>
                  <a:srgbClr val="333333"/>
                </a:solidFill>
                <a:latin typeface="Arial" panose="020B0604020202020204" pitchFamily="34" charset="0"/>
              </a:rPr>
              <a:t>I throw them out of the balcony. As I move to the living room, the TV is on playing the Champions league soccer final and I watch for a while. As I move to the kitchen I take the small bike bag from the table and I move to the refrigerator to take the steak I cooked the previous day. I walk to the front door and as I close it behind me I hear the mobile phone ringing from the inside (creates an annoying feeling because I forgot to take the mobile phone with me – feelings also increase memory capacity).</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sz="3400" b="1" kern="1400" dirty="0">
                <a:solidFill>
                  <a:srgbClr val="333333"/>
                </a:solidFill>
                <a:latin typeface="Arial" panose="020B0604020202020204" pitchFamily="34" charset="0"/>
              </a:rPr>
              <a:t> </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sz="3700" b="1" kern="1400" dirty="0" smtClean="0">
                <a:ln>
                  <a:noFill/>
                </a:ln>
                <a:solidFill>
                  <a:srgbClr val="333333"/>
                </a:solidFill>
                <a:effectLst/>
                <a:latin typeface="Arial" panose="020B0604020202020204" pitchFamily="34" charset="0"/>
              </a:rPr>
              <a:t>This is a very simple example of the method of loci. As you can imagine, you can memorize a lot more things by creating more stop points. For instance, you can think every piece of furniture of the house as a new point. It is not necessary to change rooms to remember the next item.</a:t>
            </a:r>
            <a:br>
              <a:rPr lang="en-GB" sz="3700" b="1" kern="1400" dirty="0" smtClean="0">
                <a:ln>
                  <a:noFill/>
                </a:ln>
                <a:solidFill>
                  <a:srgbClr val="333333"/>
                </a:solidFill>
                <a:effectLst/>
                <a:latin typeface="Arial" panose="020B0604020202020204" pitchFamily="34" charset="0"/>
              </a:rPr>
            </a:br>
            <a:r>
              <a:rPr lang="en-GB" sz="3700" b="1" kern="1400" dirty="0" smtClean="0">
                <a:ln>
                  <a:noFill/>
                </a:ln>
                <a:solidFill>
                  <a:srgbClr val="333333"/>
                </a:solidFill>
                <a:effectLst/>
                <a:latin typeface="Arial" panose="020B0604020202020204" pitchFamily="34" charset="0"/>
              </a:rPr>
              <a:t>You can memorize multiple objects in the same room by simply associating them with different locations in the same room. In my example, I placed the bike bag and the steak in the same room but at different locations; the bag was on the table while the steak was in the fridge</a:t>
            </a:r>
            <a:endParaRPr lang="en-GB" sz="25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r>
              <a:rPr lang="en-GB" sz="1800" kern="1400" dirty="0" smtClean="0">
                <a:ln>
                  <a:noFill/>
                </a:ln>
                <a:solidFill>
                  <a:srgbClr val="000000"/>
                </a:solidFill>
                <a:effectLst/>
                <a:latin typeface="Calibri" panose="020F0502020204030204" pitchFamily="34" charset="0"/>
              </a:rPr>
              <a:t> </a:t>
            </a:r>
          </a:p>
          <a:p>
            <a:endParaRPr lang="en-GB" dirty="0"/>
          </a:p>
        </p:txBody>
      </p:sp>
      <p:sp>
        <p:nvSpPr>
          <p:cNvPr id="5" name="TextBox 4"/>
          <p:cNvSpPr txBox="1"/>
          <p:nvPr/>
        </p:nvSpPr>
        <p:spPr>
          <a:xfrm>
            <a:off x="3330552" y="300350"/>
            <a:ext cx="8142832" cy="2797754"/>
          </a:xfrm>
          <a:prstGeom prst="rect">
            <a:avLst/>
          </a:prstGeom>
          <a:noFill/>
        </p:spPr>
        <p:txBody>
          <a:bodyPr wrap="square" rtlCol="0">
            <a:spAutoFit/>
          </a:bodyPr>
          <a:lstStyle/>
          <a:p>
            <a:pPr>
              <a:lnSpc>
                <a:spcPct val="119000"/>
              </a:lnSpc>
              <a:spcAft>
                <a:spcPts val="600"/>
              </a:spcAft>
            </a:pPr>
            <a:r>
              <a:rPr lang="en-GB" sz="2800" b="1" kern="1400" dirty="0" smtClean="0">
                <a:ln>
                  <a:noFill/>
                </a:ln>
                <a:solidFill>
                  <a:srgbClr val="2C9447"/>
                </a:solidFill>
                <a:effectLst/>
                <a:latin typeface="Calibri" panose="020F0502020204030204" pitchFamily="34" charset="0"/>
              </a:rPr>
              <a:t>Linking visual items to a story. </a:t>
            </a:r>
            <a:endParaRPr lang="en-GB" sz="1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800" b="1" kern="1400" dirty="0" smtClean="0">
                <a:ln>
                  <a:noFill/>
                </a:ln>
                <a:solidFill>
                  <a:srgbClr val="2C9447"/>
                </a:solidFill>
                <a:effectLst/>
                <a:latin typeface="Calibri" panose="020F0502020204030204" pitchFamily="34" charset="0"/>
              </a:rPr>
              <a:t>Memory experts sometimes refer to the Method of Loci as the 'Memory Palace.' </a:t>
            </a:r>
            <a:endParaRPr lang="en-GB" sz="1000" kern="1400" dirty="0" smtClean="0">
              <a:ln>
                <a:noFill/>
              </a:ln>
              <a:solidFill>
                <a:srgbClr val="000000"/>
              </a:solidFill>
              <a:effectLst/>
              <a:latin typeface="Calibri" panose="020F0502020204030204" pitchFamily="34" charset="0"/>
            </a:endParaRPr>
          </a:p>
          <a:p>
            <a:pPr>
              <a:lnSpc>
                <a:spcPct val="119000"/>
              </a:lnSpc>
              <a:spcAft>
                <a:spcPts val="600"/>
              </a:spcAft>
            </a:pPr>
            <a:r>
              <a:rPr lang="en-GB" b="1" kern="1400" dirty="0">
                <a:solidFill>
                  <a:srgbClr val="2C9447"/>
                </a:solidFill>
                <a:latin typeface="Calibri" panose="020F0502020204030204" pitchFamily="34" charset="0"/>
              </a:rPr>
              <a:t>Instead of taking a mental walk through a specific route, they visualize items to be memorized in different imaginary rooms in their palace </a:t>
            </a:r>
            <a:endParaRPr lang="en-GB" sz="800" kern="1400" dirty="0" smtClean="0">
              <a:ln>
                <a:noFill/>
              </a:ln>
              <a:solidFill>
                <a:srgbClr val="000000"/>
              </a:solidFill>
              <a:effectLst/>
              <a:latin typeface="Calibri" panose="020F0502020204030204" pitchFamily="34" charset="0"/>
            </a:endParaRPr>
          </a:p>
          <a:p>
            <a:endParaRPr lang="en-GB" dirty="0"/>
          </a:p>
        </p:txBody>
      </p:sp>
    </p:spTree>
    <p:extLst>
      <p:ext uri="{BB962C8B-B14F-4D97-AF65-F5344CB8AC3E}">
        <p14:creationId xmlns:p14="http://schemas.microsoft.com/office/powerpoint/2010/main" val="1971109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8376" y="-1845395"/>
            <a:ext cx="4580952" cy="4580952"/>
          </a:xfrm>
          <a:prstGeom prst="rect">
            <a:avLst/>
          </a:prstGeom>
        </p:spPr>
      </p:pic>
      <p:sp>
        <p:nvSpPr>
          <p:cNvPr id="2" name="Title 1"/>
          <p:cNvSpPr>
            <a:spLocks noGrp="1"/>
          </p:cNvSpPr>
          <p:nvPr>
            <p:ph type="title"/>
          </p:nvPr>
        </p:nvSpPr>
        <p:spPr>
          <a:xfrm>
            <a:off x="204127" y="211614"/>
            <a:ext cx="1604650" cy="656065"/>
          </a:xfrm>
        </p:spPr>
        <p:txBody>
          <a:bodyPr>
            <a:noAutofit/>
          </a:bodyPr>
          <a:lstStyle/>
          <a:p>
            <a:r>
              <a:rPr lang="en-GB" sz="4800" b="1" dirty="0" smtClean="0">
                <a:solidFill>
                  <a:srgbClr val="00B050"/>
                </a:solidFill>
              </a:rPr>
              <a:t>LOCI</a:t>
            </a:r>
            <a:endParaRPr lang="en-GB" sz="4800" b="1" dirty="0">
              <a:solidFill>
                <a:srgbClr val="00B050"/>
              </a:solidFill>
            </a:endParaRPr>
          </a:p>
        </p:txBody>
      </p:sp>
      <p:sp>
        <p:nvSpPr>
          <p:cNvPr id="5" name="TextBox 4"/>
          <p:cNvSpPr txBox="1"/>
          <p:nvPr/>
        </p:nvSpPr>
        <p:spPr>
          <a:xfrm>
            <a:off x="3330552" y="300350"/>
            <a:ext cx="8142832" cy="5280869"/>
          </a:xfrm>
          <a:prstGeom prst="rect">
            <a:avLst/>
          </a:prstGeom>
          <a:noFill/>
        </p:spPr>
        <p:txBody>
          <a:bodyPr wrap="square" rtlCol="0">
            <a:spAutoFit/>
          </a:bodyPr>
          <a:lstStyle/>
          <a:p>
            <a:pPr>
              <a:lnSpc>
                <a:spcPct val="119000"/>
              </a:lnSpc>
              <a:spcAft>
                <a:spcPts val="600"/>
              </a:spcAft>
            </a:pPr>
            <a:r>
              <a:rPr lang="en-GB" sz="8800" b="1" kern="1400" dirty="0" smtClean="0">
                <a:solidFill>
                  <a:srgbClr val="2C9447"/>
                </a:solidFill>
                <a:latin typeface="Calibri" panose="020F0502020204030204" pitchFamily="34" charset="0"/>
              </a:rPr>
              <a:t>Use LOCI to remember your John Lewis list</a:t>
            </a:r>
            <a:endParaRPr lang="en-GB" sz="2800" kern="1400" dirty="0" smtClean="0">
              <a:ln>
                <a:noFill/>
              </a:ln>
              <a:solidFill>
                <a:srgbClr val="000000"/>
              </a:solidFill>
              <a:effectLst/>
              <a:latin typeface="Calibri" panose="020F0502020204030204" pitchFamily="34" charset="0"/>
            </a:endParaRPr>
          </a:p>
          <a:p>
            <a:endParaRPr lang="en-GB" dirty="0"/>
          </a:p>
        </p:txBody>
      </p:sp>
    </p:spTree>
    <p:extLst>
      <p:ext uri="{BB962C8B-B14F-4D97-AF65-F5344CB8AC3E}">
        <p14:creationId xmlns:p14="http://schemas.microsoft.com/office/powerpoint/2010/main" val="20587568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What shall we buy at </a:t>
            </a:r>
            <a:r>
              <a:rPr lang="en-GB" sz="6600" b="1" dirty="0" smtClean="0"/>
              <a:t>Salamander</a:t>
            </a:r>
            <a:r>
              <a:rPr lang="en-GB" sz="4800" dirty="0" smtClean="0"/>
              <a:t>?</a:t>
            </a:r>
            <a:endParaRPr lang="en-GB" sz="4800" dirty="0"/>
          </a:p>
        </p:txBody>
      </p:sp>
      <p:sp>
        <p:nvSpPr>
          <p:cNvPr id="3" name="Content Placeholder 2"/>
          <p:cNvSpPr>
            <a:spLocks noGrp="1"/>
          </p:cNvSpPr>
          <p:nvPr>
            <p:ph idx="1"/>
          </p:nvPr>
        </p:nvSpPr>
        <p:spPr/>
        <p:txBody>
          <a:bodyPr>
            <a:normAutofit/>
          </a:bodyPr>
          <a:lstStyle/>
          <a:p>
            <a:r>
              <a:rPr lang="en-GB" sz="4800" dirty="0" smtClean="0"/>
              <a:t>Frying pan </a:t>
            </a:r>
          </a:p>
          <a:p>
            <a:r>
              <a:rPr lang="en-GB" sz="4800" dirty="0" smtClean="0"/>
              <a:t>Fork </a:t>
            </a:r>
          </a:p>
          <a:p>
            <a:r>
              <a:rPr lang="en-GB" sz="4800" dirty="0" smtClean="0"/>
              <a:t>Apron</a:t>
            </a:r>
          </a:p>
          <a:p>
            <a:r>
              <a:rPr lang="en-GB" sz="4800" dirty="0" smtClean="0"/>
              <a:t>Spoon </a:t>
            </a:r>
          </a:p>
          <a:p>
            <a:r>
              <a:rPr lang="en-GB" sz="4800" dirty="0" smtClean="0"/>
              <a:t>Butter dish</a:t>
            </a:r>
          </a:p>
          <a:p>
            <a:endParaRPr lang="en-GB" sz="4800" dirty="0"/>
          </a:p>
        </p:txBody>
      </p:sp>
    </p:spTree>
    <p:extLst>
      <p:ext uri="{BB962C8B-B14F-4D97-AF65-F5344CB8AC3E}">
        <p14:creationId xmlns:p14="http://schemas.microsoft.com/office/powerpoint/2010/main" val="589237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3257"/>
            <a:ext cx="2623060" cy="777614"/>
          </a:xfrm>
        </p:spPr>
        <p:txBody>
          <a:bodyPr>
            <a:noAutofit/>
          </a:bodyPr>
          <a:lstStyle/>
          <a:p>
            <a:r>
              <a:rPr lang="en-GB" sz="5400" b="1" dirty="0" smtClean="0">
                <a:solidFill>
                  <a:srgbClr val="9933FF"/>
                </a:solidFill>
              </a:rPr>
              <a:t>chanting</a:t>
            </a:r>
            <a:endParaRPr lang="en-GB" sz="5400" b="1" dirty="0">
              <a:solidFill>
                <a:srgbClr val="9933FF"/>
              </a:solidFill>
            </a:endParaRPr>
          </a:p>
        </p:txBody>
      </p:sp>
      <p:sp>
        <p:nvSpPr>
          <p:cNvPr id="3" name="Content Placeholder 2"/>
          <p:cNvSpPr>
            <a:spLocks noGrp="1"/>
          </p:cNvSpPr>
          <p:nvPr>
            <p:ph idx="1"/>
          </p:nvPr>
        </p:nvSpPr>
        <p:spPr>
          <a:xfrm>
            <a:off x="838200" y="740864"/>
            <a:ext cx="10695254" cy="4518605"/>
          </a:xfrm>
        </p:spPr>
        <p:txBody>
          <a:bodyPr>
            <a:normAutofit/>
          </a:bodyPr>
          <a:lstStyle/>
          <a:p>
            <a:pPr marL="0" indent="0">
              <a:buNone/>
            </a:pPr>
            <a:r>
              <a:rPr lang="en-GB" sz="6000" b="1" dirty="0" smtClean="0">
                <a:solidFill>
                  <a:srgbClr val="9933FF"/>
                </a:solidFill>
              </a:rPr>
              <a:t>Chanting is a type of repetition practice</a:t>
            </a:r>
          </a:p>
          <a:p>
            <a:pPr marL="0" indent="0">
              <a:buNone/>
            </a:pPr>
            <a:r>
              <a:rPr lang="en-GB" dirty="0" smtClean="0"/>
              <a:t>Chant the words, preferably in a rhythmic manner and repeat </a:t>
            </a:r>
            <a:endParaRPr lang="en-GB" dirty="0"/>
          </a:p>
        </p:txBody>
      </p:sp>
      <p:pic>
        <p:nvPicPr>
          <p:cNvPr id="3074" name="Picture 2" desc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69" y="3582594"/>
            <a:ext cx="5381197" cy="5268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6904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3257"/>
            <a:ext cx="2623060" cy="777614"/>
          </a:xfrm>
        </p:spPr>
        <p:txBody>
          <a:bodyPr>
            <a:noAutofit/>
          </a:bodyPr>
          <a:lstStyle/>
          <a:p>
            <a:r>
              <a:rPr lang="en-GB" sz="5400" b="1" dirty="0" smtClean="0">
                <a:solidFill>
                  <a:srgbClr val="9933FF"/>
                </a:solidFill>
              </a:rPr>
              <a:t>chanting</a:t>
            </a:r>
            <a:endParaRPr lang="en-GB" sz="5400" b="1" dirty="0">
              <a:solidFill>
                <a:srgbClr val="9933FF"/>
              </a:solidFill>
            </a:endParaRPr>
          </a:p>
        </p:txBody>
      </p:sp>
      <p:sp>
        <p:nvSpPr>
          <p:cNvPr id="3" name="Content Placeholder 2"/>
          <p:cNvSpPr>
            <a:spLocks noGrp="1"/>
          </p:cNvSpPr>
          <p:nvPr>
            <p:ph idx="1"/>
          </p:nvPr>
        </p:nvSpPr>
        <p:spPr>
          <a:xfrm>
            <a:off x="838200" y="740864"/>
            <a:ext cx="10695254" cy="4518605"/>
          </a:xfrm>
        </p:spPr>
        <p:txBody>
          <a:bodyPr>
            <a:normAutofit/>
          </a:bodyPr>
          <a:lstStyle/>
          <a:p>
            <a:pPr marL="0" indent="0">
              <a:buNone/>
            </a:pPr>
            <a:r>
              <a:rPr lang="en-GB" sz="6000" b="1" dirty="0" smtClean="0">
                <a:solidFill>
                  <a:srgbClr val="9933FF"/>
                </a:solidFill>
              </a:rPr>
              <a:t>Use chanting to remember the salamander list </a:t>
            </a:r>
          </a:p>
        </p:txBody>
      </p:sp>
      <p:pic>
        <p:nvPicPr>
          <p:cNvPr id="3074" name="Picture 2" desc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69" y="3582594"/>
            <a:ext cx="5381197" cy="5268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3884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7185"/>
            <a:ext cx="10515600" cy="973015"/>
          </a:xfrm>
        </p:spPr>
        <p:txBody>
          <a:bodyPr>
            <a:normAutofit fontScale="90000"/>
          </a:bodyPr>
          <a:lstStyle/>
          <a:p>
            <a:r>
              <a:rPr lang="en-GB" dirty="0" smtClean="0"/>
              <a:t/>
            </a:r>
            <a:br>
              <a:rPr lang="en-GB" dirty="0" smtClean="0"/>
            </a:br>
            <a:endParaRPr lang="en-GB" dirty="0"/>
          </a:p>
        </p:txBody>
      </p:sp>
      <p:pic>
        <p:nvPicPr>
          <p:cNvPr id="4" name="Picture 3"/>
          <p:cNvPicPr>
            <a:picLocks noChangeAspect="1"/>
          </p:cNvPicPr>
          <p:nvPr/>
        </p:nvPicPr>
        <p:blipFill rotWithShape="1">
          <a:blip r:embed="rId2"/>
          <a:srcRect l="53556" t="6135" r="13623" b="76774"/>
          <a:stretch/>
        </p:blipFill>
        <p:spPr>
          <a:xfrm>
            <a:off x="4998404" y="1685439"/>
            <a:ext cx="4709397" cy="4426834"/>
          </a:xfrm>
          <a:prstGeom prst="rect">
            <a:avLst/>
          </a:prstGeom>
        </p:spPr>
      </p:pic>
      <p:sp>
        <p:nvSpPr>
          <p:cNvPr id="5" name="TextBox 4"/>
          <p:cNvSpPr txBox="1"/>
          <p:nvPr/>
        </p:nvSpPr>
        <p:spPr>
          <a:xfrm>
            <a:off x="930785" y="2019224"/>
            <a:ext cx="3975034" cy="923330"/>
          </a:xfrm>
          <a:prstGeom prst="rect">
            <a:avLst/>
          </a:prstGeom>
          <a:noFill/>
        </p:spPr>
        <p:txBody>
          <a:bodyPr wrap="square" rtlCol="0">
            <a:spAutoFit/>
          </a:bodyPr>
          <a:lstStyle/>
          <a:p>
            <a:r>
              <a:rPr lang="en-GB" sz="3600" dirty="0" smtClean="0">
                <a:solidFill>
                  <a:srgbClr val="9933FF"/>
                </a:solidFill>
              </a:rPr>
              <a:t>Meta = </a:t>
            </a:r>
          </a:p>
          <a:p>
            <a:r>
              <a:rPr lang="en-GB" dirty="0" smtClean="0"/>
              <a:t>beyond</a:t>
            </a:r>
          </a:p>
        </p:txBody>
      </p:sp>
      <p:sp>
        <p:nvSpPr>
          <p:cNvPr id="3" name="TextBox 2"/>
          <p:cNvSpPr txBox="1"/>
          <p:nvPr/>
        </p:nvSpPr>
        <p:spPr>
          <a:xfrm>
            <a:off x="1269023" y="541946"/>
            <a:ext cx="9653954" cy="923330"/>
          </a:xfrm>
          <a:prstGeom prst="rect">
            <a:avLst/>
          </a:prstGeom>
          <a:noFill/>
        </p:spPr>
        <p:txBody>
          <a:bodyPr wrap="square" rtlCol="0">
            <a:spAutoFit/>
          </a:bodyPr>
          <a:lstStyle/>
          <a:p>
            <a:pPr algn="ctr"/>
            <a:r>
              <a:rPr lang="en-GB" sz="5400" dirty="0" smtClean="0">
                <a:solidFill>
                  <a:srgbClr val="9933FF"/>
                </a:solidFill>
              </a:rPr>
              <a:t>Metacognition</a:t>
            </a:r>
            <a:r>
              <a:rPr lang="en-GB" dirty="0" smtClean="0"/>
              <a:t> </a:t>
            </a:r>
            <a:endParaRPr lang="en-GB" dirty="0"/>
          </a:p>
        </p:txBody>
      </p:sp>
      <p:sp>
        <p:nvSpPr>
          <p:cNvPr id="6" name="TextBox 5"/>
          <p:cNvSpPr txBox="1"/>
          <p:nvPr/>
        </p:nvSpPr>
        <p:spPr>
          <a:xfrm>
            <a:off x="697523" y="5732585"/>
            <a:ext cx="10750062" cy="646331"/>
          </a:xfrm>
          <a:prstGeom prst="rect">
            <a:avLst/>
          </a:prstGeom>
          <a:noFill/>
        </p:spPr>
        <p:txBody>
          <a:bodyPr wrap="square" rtlCol="0">
            <a:spAutoFit/>
          </a:bodyPr>
          <a:lstStyle/>
          <a:p>
            <a:pPr algn="ctr"/>
            <a:r>
              <a:rPr lang="en-GB" sz="3600" dirty="0" smtClean="0">
                <a:solidFill>
                  <a:srgbClr val="9933FF"/>
                </a:solidFill>
              </a:rPr>
              <a:t>Learning to Learn </a:t>
            </a:r>
            <a:endParaRPr lang="en-GB" sz="3600" dirty="0">
              <a:solidFill>
                <a:srgbClr val="9933FF"/>
              </a:solidFill>
            </a:endParaRPr>
          </a:p>
        </p:txBody>
      </p:sp>
    </p:spTree>
    <p:extLst>
      <p:ext uri="{BB962C8B-B14F-4D97-AF65-F5344CB8AC3E}">
        <p14:creationId xmlns:p14="http://schemas.microsoft.com/office/powerpoint/2010/main" val="27290370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76" y="365125"/>
            <a:ext cx="11060124" cy="1325563"/>
          </a:xfrm>
        </p:spPr>
        <p:txBody>
          <a:bodyPr>
            <a:normAutofit fontScale="90000"/>
          </a:bodyPr>
          <a:lstStyle/>
          <a:p>
            <a:r>
              <a:rPr lang="en-GB" sz="4800" dirty="0" smtClean="0"/>
              <a:t>What shall we buy at </a:t>
            </a:r>
            <a:r>
              <a:rPr lang="en-GB" sz="6600" b="1" dirty="0" smtClean="0"/>
              <a:t>Bertie’s sweet shop</a:t>
            </a:r>
            <a:r>
              <a:rPr lang="en-GB" sz="4800" dirty="0" smtClean="0"/>
              <a:t>?</a:t>
            </a:r>
            <a:endParaRPr lang="en-GB" sz="4800" dirty="0"/>
          </a:p>
        </p:txBody>
      </p:sp>
      <p:sp>
        <p:nvSpPr>
          <p:cNvPr id="3" name="Content Placeholder 2"/>
          <p:cNvSpPr>
            <a:spLocks noGrp="1"/>
          </p:cNvSpPr>
          <p:nvPr>
            <p:ph idx="1"/>
          </p:nvPr>
        </p:nvSpPr>
        <p:spPr/>
        <p:txBody>
          <a:bodyPr>
            <a:normAutofit/>
          </a:bodyPr>
          <a:lstStyle/>
          <a:p>
            <a:r>
              <a:rPr lang="en-GB" sz="4800" dirty="0" smtClean="0"/>
              <a:t>You can have all you can eat!!!!</a:t>
            </a:r>
          </a:p>
          <a:p>
            <a:endParaRPr lang="en-GB" sz="4800" dirty="0"/>
          </a:p>
          <a:p>
            <a:endParaRPr lang="en-GB" sz="4800" dirty="0" smtClean="0"/>
          </a:p>
          <a:p>
            <a:r>
              <a:rPr lang="en-GB" sz="4800" dirty="0" smtClean="0"/>
              <a:t>I went to the shop and bought a lolly</a:t>
            </a:r>
          </a:p>
          <a:p>
            <a:r>
              <a:rPr lang="en-GB" sz="4800" dirty="0" smtClean="0"/>
              <a:t>I went to the shop and bought….</a:t>
            </a:r>
          </a:p>
          <a:p>
            <a:endParaRPr lang="en-GB" sz="4800" dirty="0"/>
          </a:p>
        </p:txBody>
      </p:sp>
    </p:spTree>
    <p:extLst>
      <p:ext uri="{BB962C8B-B14F-4D97-AF65-F5344CB8AC3E}">
        <p14:creationId xmlns:p14="http://schemas.microsoft.com/office/powerpoint/2010/main" val="3794902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242" y="2346232"/>
            <a:ext cx="11489515" cy="4351338"/>
          </a:xfrm>
        </p:spPr>
        <p:txBody>
          <a:bodyPr>
            <a:normAutofit fontScale="92500"/>
          </a:bodyPr>
          <a:lstStyle/>
          <a:p>
            <a:pPr marL="0" indent="0">
              <a:lnSpc>
                <a:spcPct val="119000"/>
              </a:lnSpc>
              <a:spcBef>
                <a:spcPts val="0"/>
              </a:spcBef>
              <a:spcAft>
                <a:spcPts val="600"/>
              </a:spcAft>
              <a:buNone/>
            </a:pPr>
            <a:r>
              <a:rPr lang="en-GB" sz="4400" b="1" kern="1400" dirty="0" smtClean="0">
                <a:ln>
                  <a:noFill/>
                </a:ln>
                <a:solidFill>
                  <a:srgbClr val="FF9933"/>
                </a:solidFill>
                <a:effectLst/>
                <a:latin typeface="Calibri" panose="020F0502020204030204" pitchFamily="34" charset="0"/>
              </a:rPr>
              <a:t>Association is a technique whereby you link hard to remember information to relevant or logical things</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1800"/>
              </a:spcAft>
              <a:buNone/>
            </a:pPr>
            <a:r>
              <a:rPr lang="en-GB" sz="3200" b="1" kern="1400" dirty="0" smtClean="0">
                <a:ln>
                  <a:noFill/>
                </a:ln>
                <a:solidFill>
                  <a:srgbClr val="272727"/>
                </a:solidFill>
                <a:effectLst/>
                <a:latin typeface="Calibri" panose="020F0502020204030204" pitchFamily="34" charset="0"/>
              </a:rPr>
              <a:t> </a:t>
            </a:r>
            <a:r>
              <a:rPr lang="en-GB" b="1" kern="1400" dirty="0">
                <a:solidFill>
                  <a:srgbClr val="272727"/>
                </a:solidFill>
                <a:latin typeface="Calibri" panose="020F0502020204030204" pitchFamily="34" charset="0"/>
              </a:rPr>
              <a:t>If memory works by association, we actively work to create an association between two bits of information. For example, for the plane that we need to catch at 2 P.M., we can imagine the plane in our mind, and notice that it has 2 wings. Two wings, 2 P.M. There’s an association. We are now ten times more likely to remember the take-off time long after it has faded from our short-term memory.</a:t>
            </a:r>
            <a:endParaRPr lang="en-GB" sz="11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600"/>
              </a:spcAft>
            </a:pPr>
            <a:endParaRPr lang="en-GB" sz="1100" kern="1400" dirty="0">
              <a:ln>
                <a:noFill/>
              </a:ln>
              <a:solidFill>
                <a:srgbClr val="000000"/>
              </a:solidFill>
              <a:effectLst/>
              <a:latin typeface="Calibri" panose="020F0502020204030204" pitchFamily="34" charset="0"/>
            </a:endParaRPr>
          </a:p>
        </p:txBody>
      </p:sp>
      <p:pic>
        <p:nvPicPr>
          <p:cNvPr id="4098" name="Picture 2" descr="thJPXCJ92C"/>
          <p:cNvPicPr>
            <a:picLocks noChangeAspect="1" noChangeArrowheads="1"/>
          </p:cNvPicPr>
          <p:nvPr/>
        </p:nvPicPr>
        <p:blipFill>
          <a:blip r:embed="rId2">
            <a:extLst>
              <a:ext uri="{28A0092B-C50C-407E-A947-70E740481C1C}">
                <a14:useLocalDpi xmlns:a14="http://schemas.microsoft.com/office/drawing/2010/main" val="0"/>
              </a:ext>
            </a:extLst>
          </a:blip>
          <a:srcRect l="51323" t="55103" r="10167" b="10852"/>
          <a:stretch>
            <a:fillRect/>
          </a:stretch>
        </p:blipFill>
        <p:spPr bwMode="auto">
          <a:xfrm>
            <a:off x="0" y="71832"/>
            <a:ext cx="3016853" cy="20929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itle 3"/>
          <p:cNvSpPr>
            <a:spLocks noGrp="1"/>
          </p:cNvSpPr>
          <p:nvPr>
            <p:ph type="title"/>
          </p:nvPr>
        </p:nvSpPr>
        <p:spPr>
          <a:xfrm>
            <a:off x="2950108" y="365125"/>
            <a:ext cx="8403692" cy="1325563"/>
          </a:xfrm>
        </p:spPr>
        <p:txBody>
          <a:bodyPr/>
          <a:lstStyle/>
          <a:p>
            <a:r>
              <a:rPr lang="en-GB" b="1" kern="1400" dirty="0">
                <a:solidFill>
                  <a:srgbClr val="FF9933"/>
                </a:solidFill>
                <a:latin typeface="Calibri" panose="020F0502020204030204" pitchFamily="34" charset="0"/>
              </a:rPr>
              <a:t>Association</a:t>
            </a:r>
            <a:endParaRPr lang="en-GB" dirty="0"/>
          </a:p>
        </p:txBody>
      </p:sp>
    </p:spTree>
    <p:extLst>
      <p:ext uri="{BB962C8B-B14F-4D97-AF65-F5344CB8AC3E}">
        <p14:creationId xmlns:p14="http://schemas.microsoft.com/office/powerpoint/2010/main" val="3648526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242" y="2346232"/>
            <a:ext cx="11489515" cy="4351338"/>
          </a:xfrm>
        </p:spPr>
        <p:txBody>
          <a:bodyPr>
            <a:normAutofit/>
          </a:bodyPr>
          <a:lstStyle/>
          <a:p>
            <a:pPr marL="0" indent="0">
              <a:lnSpc>
                <a:spcPct val="119000"/>
              </a:lnSpc>
              <a:spcBef>
                <a:spcPts val="0"/>
              </a:spcBef>
              <a:spcAft>
                <a:spcPts val="600"/>
              </a:spcAft>
              <a:buNone/>
            </a:pPr>
            <a:r>
              <a:rPr lang="en-GB" sz="8000" b="1" kern="1400" dirty="0" smtClean="0">
                <a:ln>
                  <a:noFill/>
                </a:ln>
                <a:solidFill>
                  <a:srgbClr val="FF9933"/>
                </a:solidFill>
                <a:effectLst/>
                <a:latin typeface="Calibri" panose="020F0502020204030204" pitchFamily="34" charset="0"/>
              </a:rPr>
              <a:t>How many can you remember?</a:t>
            </a:r>
            <a:endParaRPr lang="en-GB" sz="2400" kern="1400" dirty="0" smtClean="0">
              <a:ln>
                <a:noFill/>
              </a:ln>
              <a:solidFill>
                <a:srgbClr val="000000"/>
              </a:solidFill>
              <a:effectLst/>
              <a:latin typeface="Calibri" panose="020F0502020204030204" pitchFamily="34" charset="0"/>
            </a:endParaRPr>
          </a:p>
          <a:p>
            <a:pPr marL="0" indent="0">
              <a:lnSpc>
                <a:spcPct val="119000"/>
              </a:lnSpc>
              <a:spcBef>
                <a:spcPts val="0"/>
              </a:spcBef>
              <a:spcAft>
                <a:spcPts val="1800"/>
              </a:spcAft>
              <a:buNone/>
            </a:pPr>
            <a:r>
              <a:rPr lang="en-GB" sz="3200" b="1" kern="1400" dirty="0" smtClean="0">
                <a:ln>
                  <a:noFill/>
                </a:ln>
                <a:solidFill>
                  <a:srgbClr val="272727"/>
                </a:solidFill>
                <a:effectLst/>
                <a:latin typeface="Calibri" panose="020F0502020204030204" pitchFamily="34" charset="0"/>
              </a:rPr>
              <a:t> </a:t>
            </a:r>
            <a:r>
              <a:rPr lang="en-GB" sz="1100" kern="1400" dirty="0" smtClean="0">
                <a:ln>
                  <a:noFill/>
                </a:ln>
                <a:solidFill>
                  <a:srgbClr val="000000"/>
                </a:solidFill>
                <a:effectLst/>
                <a:latin typeface="Calibri" panose="020F0502020204030204" pitchFamily="34" charset="0"/>
              </a:rPr>
              <a:t> </a:t>
            </a:r>
            <a:endParaRPr lang="en-GB" sz="1100" kern="1400" dirty="0">
              <a:ln>
                <a:noFill/>
              </a:ln>
              <a:solidFill>
                <a:srgbClr val="000000"/>
              </a:solidFill>
              <a:effectLst/>
              <a:latin typeface="Calibri" panose="020F0502020204030204" pitchFamily="34" charset="0"/>
            </a:endParaRPr>
          </a:p>
        </p:txBody>
      </p:sp>
      <p:pic>
        <p:nvPicPr>
          <p:cNvPr id="4098" name="Picture 2" descr="thJPXCJ92C"/>
          <p:cNvPicPr>
            <a:picLocks noChangeAspect="1" noChangeArrowheads="1"/>
          </p:cNvPicPr>
          <p:nvPr/>
        </p:nvPicPr>
        <p:blipFill>
          <a:blip r:embed="rId2">
            <a:extLst>
              <a:ext uri="{28A0092B-C50C-407E-A947-70E740481C1C}">
                <a14:useLocalDpi xmlns:a14="http://schemas.microsoft.com/office/drawing/2010/main" val="0"/>
              </a:ext>
            </a:extLst>
          </a:blip>
          <a:srcRect l="51323" t="55103" r="10167" b="10852"/>
          <a:stretch>
            <a:fillRect/>
          </a:stretch>
        </p:blipFill>
        <p:spPr bwMode="auto">
          <a:xfrm>
            <a:off x="0" y="71832"/>
            <a:ext cx="3016853" cy="20929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itle 3"/>
          <p:cNvSpPr>
            <a:spLocks noGrp="1"/>
          </p:cNvSpPr>
          <p:nvPr>
            <p:ph type="title"/>
          </p:nvPr>
        </p:nvSpPr>
        <p:spPr>
          <a:xfrm>
            <a:off x="2950108" y="365125"/>
            <a:ext cx="8403692" cy="1325563"/>
          </a:xfrm>
        </p:spPr>
        <p:txBody>
          <a:bodyPr/>
          <a:lstStyle/>
          <a:p>
            <a:r>
              <a:rPr lang="en-GB" b="1" kern="1400" dirty="0">
                <a:solidFill>
                  <a:srgbClr val="FF9933"/>
                </a:solidFill>
                <a:latin typeface="Calibri" panose="020F0502020204030204" pitchFamily="34" charset="0"/>
              </a:rPr>
              <a:t>Association</a:t>
            </a:r>
            <a:endParaRPr lang="en-GB" dirty="0"/>
          </a:p>
        </p:txBody>
      </p:sp>
    </p:spTree>
    <p:extLst>
      <p:ext uri="{BB962C8B-B14F-4D97-AF65-F5344CB8AC3E}">
        <p14:creationId xmlns:p14="http://schemas.microsoft.com/office/powerpoint/2010/main" val="12379073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…how good at shopping are you?</a:t>
            </a:r>
            <a:endParaRPr lang="en-GB" dirty="0"/>
          </a:p>
        </p:txBody>
      </p:sp>
      <p:pic>
        <p:nvPicPr>
          <p:cNvPr id="4" name="Content Placeholder 3" descr="Consumer Behavior – When Gift-Giving Threatens Our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494" y="1948941"/>
            <a:ext cx="5417032" cy="4044718"/>
          </a:xfrm>
        </p:spPr>
      </p:pic>
      <p:pic>
        <p:nvPicPr>
          <p:cNvPr id="5" name="Picture 4" descr="Some Single Nigerian Women Explain Why They Date Married Men"/>
          <p:cNvPicPr>
            <a:picLocks noChangeAspect="1"/>
          </p:cNvPicPr>
          <p:nvPr/>
        </p:nvPicPr>
        <p:blipFill rotWithShape="1">
          <a:blip r:embed="rId3">
            <a:extLst>
              <a:ext uri="{28A0092B-C50C-407E-A947-70E740481C1C}">
                <a14:useLocalDpi xmlns:a14="http://schemas.microsoft.com/office/drawing/2010/main" val="0"/>
              </a:ext>
            </a:extLst>
          </a:blip>
          <a:srcRect r="20286"/>
          <a:stretch/>
        </p:blipFill>
        <p:spPr>
          <a:xfrm>
            <a:off x="5808526" y="1690687"/>
            <a:ext cx="5978123" cy="4302971"/>
          </a:xfrm>
          <a:prstGeom prst="rect">
            <a:avLst/>
          </a:prstGeom>
        </p:spPr>
      </p:pic>
    </p:spTree>
    <p:extLst>
      <p:ext uri="{BB962C8B-B14F-4D97-AF65-F5344CB8AC3E}">
        <p14:creationId xmlns:p14="http://schemas.microsoft.com/office/powerpoint/2010/main" val="2193391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2693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3556" t="6135" r="13623" b="76774"/>
          <a:stretch/>
        </p:blipFill>
        <p:spPr>
          <a:xfrm>
            <a:off x="3676074" y="1136488"/>
            <a:ext cx="5045895" cy="4743050"/>
          </a:xfrm>
          <a:prstGeom prst="rect">
            <a:avLst/>
          </a:prstGeom>
        </p:spPr>
      </p:pic>
    </p:spTree>
    <p:extLst>
      <p:ext uri="{BB962C8B-B14F-4D97-AF65-F5344CB8AC3E}">
        <p14:creationId xmlns:p14="http://schemas.microsoft.com/office/powerpoint/2010/main" val="335119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9175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53556" t="6135" r="13623" b="76774"/>
          <a:stretch/>
        </p:blipFill>
        <p:spPr>
          <a:xfrm>
            <a:off x="3676074" y="1136488"/>
            <a:ext cx="5045895" cy="4743050"/>
          </a:xfrm>
          <a:prstGeom prst="rect">
            <a:avLst/>
          </a:prstGeom>
        </p:spPr>
      </p:pic>
    </p:spTree>
    <p:extLst>
      <p:ext uri="{BB962C8B-B14F-4D97-AF65-F5344CB8AC3E}">
        <p14:creationId xmlns:p14="http://schemas.microsoft.com/office/powerpoint/2010/main" val="3678688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25675"/>
          </a:xfrm>
        </p:spPr>
        <p:txBody>
          <a:bodyPr/>
          <a:lstStyle/>
          <a:p>
            <a:pPr algn="ctr"/>
            <a:r>
              <a:rPr lang="en-GB" b="1" dirty="0" smtClean="0"/>
              <a:t>Memory not memories – teaching for long term learning </a:t>
            </a:r>
            <a:endParaRPr lang="en-GB" b="1" dirty="0"/>
          </a:p>
        </p:txBody>
      </p:sp>
      <p:sp>
        <p:nvSpPr>
          <p:cNvPr id="3" name="Content Placeholder 2"/>
          <p:cNvSpPr>
            <a:spLocks noGrp="1"/>
          </p:cNvSpPr>
          <p:nvPr>
            <p:ph idx="1"/>
          </p:nvPr>
        </p:nvSpPr>
        <p:spPr>
          <a:xfrm>
            <a:off x="838200" y="2458720"/>
            <a:ext cx="10515600" cy="3718242"/>
          </a:xfrm>
        </p:spPr>
        <p:txBody>
          <a:bodyPr>
            <a:normAutofit fontScale="92500"/>
          </a:bodyPr>
          <a:lstStyle/>
          <a:p>
            <a:pPr marL="0" indent="0">
              <a:buNone/>
            </a:pPr>
            <a:r>
              <a:rPr lang="en-GB" b="1" dirty="0" smtClean="0"/>
              <a:t>Retrieval process</a:t>
            </a:r>
          </a:p>
          <a:p>
            <a:pPr marL="0" indent="0">
              <a:buNone/>
            </a:pPr>
            <a:r>
              <a:rPr lang="en-GB" dirty="0" smtClean="0"/>
              <a:t>Unfortunately </a:t>
            </a:r>
            <a:r>
              <a:rPr lang="en-GB" dirty="0"/>
              <a:t>this effect is also known as the ‘testing effect’ which puts some teachers off and confuses others – myself included until recently – so that we see this as an assessment tool. </a:t>
            </a:r>
            <a:r>
              <a:rPr lang="en-GB" b="1" dirty="0"/>
              <a:t>It is not an assessment tool, it is a learning tool. </a:t>
            </a:r>
            <a:r>
              <a:rPr lang="en-GB" dirty="0"/>
              <a:t> I fear my previous blogs on knowledge organisers might have reinforced that misunderstanding. You might get some assessment data as a by product from </a:t>
            </a:r>
            <a:r>
              <a:rPr lang="en-GB" i="1" dirty="0"/>
              <a:t>some</a:t>
            </a:r>
            <a:r>
              <a:rPr lang="en-GB" dirty="0"/>
              <a:t> retrieval practice but that is not its prime purpose. Its prime purpose is to make memories stronger</a:t>
            </a:r>
            <a:r>
              <a:rPr lang="en-GB" dirty="0" smtClean="0"/>
              <a:t>.</a:t>
            </a:r>
          </a:p>
          <a:p>
            <a:pPr marL="0" indent="0">
              <a:buNone/>
            </a:pPr>
            <a:r>
              <a:rPr lang="en-GB" dirty="0" smtClean="0"/>
              <a:t>Claire Sealy </a:t>
            </a:r>
            <a:endParaRPr lang="en-GB" dirty="0"/>
          </a:p>
        </p:txBody>
      </p:sp>
    </p:spTree>
    <p:extLst>
      <p:ext uri="{BB962C8B-B14F-4D97-AF65-F5344CB8AC3E}">
        <p14:creationId xmlns:p14="http://schemas.microsoft.com/office/powerpoint/2010/main" val="146162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1198</Words>
  <Application>Microsoft Office PowerPoint</Application>
  <PresentationFormat>Widescreen</PresentationFormat>
  <Paragraphs>291</Paragraphs>
  <Slides>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Calibri Light</vt:lpstr>
      <vt:lpstr>Symbol</vt:lpstr>
      <vt:lpstr>Times New Roman</vt:lpstr>
      <vt:lpstr>Wingdings</vt:lpstr>
      <vt:lpstr>Office Theme</vt:lpstr>
      <vt:lpstr>Retrieval practice</vt:lpstr>
      <vt:lpstr>HOMEWORK </vt:lpstr>
      <vt:lpstr>HOMEWORK </vt:lpstr>
      <vt:lpstr>PowerPoint Presentation</vt:lpstr>
      <vt:lpstr>PowerPoint Presentation</vt:lpstr>
      <vt:lpstr> </vt:lpstr>
      <vt:lpstr>Retrieval time!</vt:lpstr>
      <vt:lpstr>PowerPoint Presentation</vt:lpstr>
      <vt:lpstr>Memory not memories – teaching for long term learning </vt:lpstr>
      <vt:lpstr>PowerPoint Presentation</vt:lpstr>
      <vt:lpstr>PowerPoint Presentation</vt:lpstr>
      <vt:lpstr>Retrieval time!</vt:lpstr>
      <vt:lpstr>PowerPoint Presentation</vt:lpstr>
      <vt:lpstr>PowerPoint Presentation</vt:lpstr>
      <vt:lpstr>PowerPoint Presentation</vt:lpstr>
      <vt:lpstr>Knowledge Organisers</vt:lpstr>
      <vt:lpstr>Retrieval means…</vt:lpstr>
      <vt:lpstr>Home learning will be a combination of both</vt:lpstr>
      <vt:lpstr>Retrieval time!</vt:lpstr>
      <vt:lpstr>PowerPoint Presentation</vt:lpstr>
      <vt:lpstr>Metacognition  =</vt:lpstr>
      <vt:lpstr>Cognitive Challenge </vt:lpstr>
      <vt:lpstr>10 x 1 = </vt:lpstr>
      <vt:lpstr>9 x 7= </vt:lpstr>
      <vt:lpstr>12 x 7= </vt:lpstr>
      <vt:lpstr>2 x 3= </vt:lpstr>
      <vt:lpstr>9 x 12= </vt:lpstr>
      <vt:lpstr>7 x 5= </vt:lpstr>
      <vt:lpstr>7 x 7= </vt:lpstr>
      <vt:lpstr>6 x 8= </vt:lpstr>
      <vt:lpstr>6 x 7= </vt:lpstr>
      <vt:lpstr>11 x 4= </vt:lpstr>
      <vt:lpstr>8 x 8= </vt:lpstr>
      <vt:lpstr>8 x 12= </vt:lpstr>
      <vt:lpstr>7 x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Retrieval time!</vt:lpstr>
      <vt:lpstr>PowerPoint Presentation</vt:lpstr>
      <vt:lpstr>Let’s go shopping !</vt:lpstr>
      <vt:lpstr>What shops?</vt:lpstr>
      <vt:lpstr>PowerPoint Presentation</vt:lpstr>
      <vt:lpstr>PowerPoint Presentation</vt:lpstr>
      <vt:lpstr>What shall we buy at TESCO?</vt:lpstr>
      <vt:lpstr>PowerPoint Presentation</vt:lpstr>
      <vt:lpstr>PowerPoint Presentation</vt:lpstr>
      <vt:lpstr>What shall we buy at John Lewis?</vt:lpstr>
      <vt:lpstr>LOCI</vt:lpstr>
      <vt:lpstr>LOCI</vt:lpstr>
      <vt:lpstr>What shall we buy at Salamander?</vt:lpstr>
      <vt:lpstr>chanting</vt:lpstr>
      <vt:lpstr>chanting</vt:lpstr>
      <vt:lpstr>What shall we buy at Bertie’s sweet shop?</vt:lpstr>
      <vt:lpstr>Association</vt:lpstr>
      <vt:lpstr>Association</vt:lpstr>
      <vt:lpstr>So …how good at shopping are you?</vt:lpstr>
      <vt:lpstr>Retrieval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Challenge – day 3</dc:title>
  <dc:creator>Mrs Wilks</dc:creator>
  <cp:lastModifiedBy>Mrs Wilks</cp:lastModifiedBy>
  <cp:revision>19</cp:revision>
  <dcterms:created xsi:type="dcterms:W3CDTF">2018-05-15T19:02:59Z</dcterms:created>
  <dcterms:modified xsi:type="dcterms:W3CDTF">2019-01-09T17:30:15Z</dcterms:modified>
</cp:coreProperties>
</file>